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31"/>
  </p:notesMasterIdLst>
  <p:handoutMasterIdLst>
    <p:handoutMasterId r:id="rId32"/>
  </p:handoutMasterIdLst>
  <p:sldIdLst>
    <p:sldId id="317" r:id="rId5"/>
    <p:sldId id="456" r:id="rId6"/>
    <p:sldId id="259" r:id="rId7"/>
    <p:sldId id="444" r:id="rId8"/>
    <p:sldId id="399" r:id="rId9"/>
    <p:sldId id="445" r:id="rId10"/>
    <p:sldId id="401" r:id="rId11"/>
    <p:sldId id="393" r:id="rId12"/>
    <p:sldId id="450" r:id="rId13"/>
    <p:sldId id="424" r:id="rId14"/>
    <p:sldId id="440" r:id="rId15"/>
    <p:sldId id="442" r:id="rId16"/>
    <p:sldId id="441" r:id="rId17"/>
    <p:sldId id="451" r:id="rId18"/>
    <p:sldId id="443" r:id="rId19"/>
    <p:sldId id="449" r:id="rId20"/>
    <p:sldId id="457" r:id="rId21"/>
    <p:sldId id="448" r:id="rId22"/>
    <p:sldId id="458" r:id="rId23"/>
    <p:sldId id="447" r:id="rId24"/>
    <p:sldId id="459" r:id="rId25"/>
    <p:sldId id="454" r:id="rId26"/>
    <p:sldId id="453" r:id="rId27"/>
    <p:sldId id="460" r:id="rId28"/>
    <p:sldId id="446" r:id="rId29"/>
    <p:sldId id="412" r:id="rId30"/>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8" autoAdjust="0"/>
  </p:normalViewPr>
  <p:slideViewPr>
    <p:cSldViewPr snapToGrid="0">
      <p:cViewPr varScale="1">
        <p:scale>
          <a:sx n="111" d="100"/>
          <a:sy n="111" d="100"/>
        </p:scale>
        <p:origin x="594" y="10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11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rtlCol="0"/>
        <a:lstStyle/>
        <a:p>
          <a:pPr rtl="0"/>
          <a:endParaRPr lang="en-US"/>
        </a:p>
      </dgm:t>
    </dgm:pt>
    <dgm:pt modelId="{6750AC01-D39D-4F3A-9DC8-2A211EE986A2}">
      <dgm:prSet phldrT="[Text]" custT="1"/>
      <dgm:spPr/>
      <dgm:t>
        <a:bodyPr rtlCol="0"/>
        <a:lstStyle/>
        <a:p>
          <a:pPr rtl="0">
            <a:lnSpc>
              <a:spcPct val="100000"/>
            </a:lnSpc>
          </a:pPr>
          <a:r>
            <a:rPr lang="fr-FR" sz="2800" b="0" i="0" dirty="0"/>
            <a:t>Présentation de l’idée d’application</a:t>
          </a:r>
          <a:endParaRPr lang="fr-FR" sz="2800" noProof="0" dirty="0"/>
        </a:p>
      </dgm:t>
    </dgm:pt>
    <dgm:pt modelId="{720680DC-AAA4-4434-A582-60EBCC5BA355}" type="parTrans" cxnId="{0B5DAE5F-BCDC-4BF7-A6E7-CF856886A64D}">
      <dgm:prSet/>
      <dgm:spPr/>
      <dgm:t>
        <a:bodyPr rtlCol="0"/>
        <a:lstStyle/>
        <a:p>
          <a:pPr rtl="0"/>
          <a:endParaRPr lang="fr-FR" noProof="0" dirty="0"/>
        </a:p>
      </dgm:t>
    </dgm:pt>
    <dgm:pt modelId="{CA077D98-8478-47EA-B6A9-99ACE60C64D4}" type="sibTrans" cxnId="{0B5DAE5F-BCDC-4BF7-A6E7-CF856886A64D}">
      <dgm:prSet/>
      <dgm:spPr/>
      <dgm:t>
        <a:bodyPr rtlCol="0"/>
        <a:lstStyle/>
        <a:p>
          <a:pPr rtl="0"/>
          <a:endParaRPr lang="fr-FR" noProof="0" dirty="0"/>
        </a:p>
      </dgm:t>
    </dgm:pt>
    <dgm:pt modelId="{0BEF68B8-1228-47BB-83B5-7B9CD1E3F84E}">
      <dgm:prSet phldrT="[Text]" custT="1"/>
      <dgm:spPr/>
      <dgm:t>
        <a:bodyPr rtlCol="0"/>
        <a:lstStyle/>
        <a:p>
          <a:pPr rtl="0">
            <a:lnSpc>
              <a:spcPct val="100000"/>
            </a:lnSpc>
          </a:pPr>
          <a:r>
            <a:rPr lang="fr-FR" sz="2800" b="0" i="0" dirty="0"/>
            <a:t>Préparations et Nettoyages</a:t>
          </a:r>
          <a:endParaRPr lang="fr-FR" sz="2800" noProof="0" dirty="0"/>
        </a:p>
      </dgm:t>
    </dgm:pt>
    <dgm:pt modelId="{ED3A4BC2-B75A-4952-A38B-A42B5995DF05}" type="parTrans" cxnId="{EDEF4F82-1237-4639-A0F7-385C1897CE66}">
      <dgm:prSet/>
      <dgm:spPr/>
      <dgm:t>
        <a:bodyPr rtlCol="0"/>
        <a:lstStyle/>
        <a:p>
          <a:pPr rtl="0"/>
          <a:endParaRPr lang="fr-FR" noProof="0" dirty="0"/>
        </a:p>
      </dgm:t>
    </dgm:pt>
    <dgm:pt modelId="{FD949706-EDCC-4ADC-8EDF-8EDA49C92325}" type="sibTrans" cxnId="{EDEF4F82-1237-4639-A0F7-385C1897CE66}">
      <dgm:prSet/>
      <dgm:spPr/>
      <dgm:t>
        <a:bodyPr rtlCol="0"/>
        <a:lstStyle/>
        <a:p>
          <a:pPr rtl="0"/>
          <a:endParaRPr lang="fr-FR" noProof="0" dirty="0"/>
        </a:p>
      </dgm:t>
    </dgm:pt>
    <dgm:pt modelId="{5605D28D-2CE6-4513-8566-952984E21E14}">
      <dgm:prSet phldrT="[Text]" custT="1"/>
      <dgm:spPr/>
      <dgm:t>
        <a:bodyPr rtlCol="0"/>
        <a:lstStyle/>
        <a:p>
          <a:pPr rtl="0">
            <a:lnSpc>
              <a:spcPct val="100000"/>
            </a:lnSpc>
          </a:pPr>
          <a:r>
            <a:rPr lang="fr-FR" sz="2800" b="0" i="0" dirty="0"/>
            <a:t>Analyses Univariées / </a:t>
          </a:r>
          <a:r>
            <a:rPr lang="fr-FR" sz="2800" b="0" i="0" dirty="0" err="1"/>
            <a:t>Multi-variées</a:t>
          </a:r>
          <a:endParaRPr lang="fr-FR" sz="2800" noProof="0" dirty="0"/>
        </a:p>
      </dgm:t>
    </dgm:pt>
    <dgm:pt modelId="{EB15AB98-362B-4E70-A3DA-995FC3E8BA79}" type="parTrans" cxnId="{FAF3F884-F0CF-440F-8CB1-B7648AB1B138}">
      <dgm:prSet/>
      <dgm:spPr/>
      <dgm:t>
        <a:bodyPr rtlCol="0"/>
        <a:lstStyle/>
        <a:p>
          <a:pPr rtl="0"/>
          <a:endParaRPr lang="fr-FR" noProof="0" dirty="0"/>
        </a:p>
      </dgm:t>
    </dgm:pt>
    <dgm:pt modelId="{823D1971-2C4D-4EC5-A874-2F463DE37109}" type="sibTrans" cxnId="{FAF3F884-F0CF-440F-8CB1-B7648AB1B138}">
      <dgm:prSet/>
      <dgm:spPr/>
      <dgm:t>
        <a:bodyPr rtlCol="0"/>
        <a:lstStyle/>
        <a:p>
          <a:pPr rtl="0"/>
          <a:endParaRPr lang="fr-FR" noProof="0" dirty="0"/>
        </a:p>
      </dgm:t>
    </dgm:pt>
    <dgm:pt modelId="{C3F05A08-33E2-4EBB-BCA8-5D511AADC2CE}">
      <dgm:prSet phldrT="[Text]" custT="1"/>
      <dgm:spPr/>
      <dgm:t>
        <a:bodyPr rtlCol="0"/>
        <a:lstStyle/>
        <a:p>
          <a:pPr rtl="0">
            <a:lnSpc>
              <a:spcPct val="100000"/>
            </a:lnSpc>
          </a:pPr>
          <a:r>
            <a:rPr lang="fr-FR" sz="2800" b="0" i="0" dirty="0"/>
            <a:t>Observations solidement étayées</a:t>
          </a:r>
          <a:endParaRPr lang="fr-FR" sz="2800" noProof="0" dirty="0"/>
        </a:p>
      </dgm:t>
    </dgm:pt>
    <dgm:pt modelId="{8EAECA3D-FC9F-4340-997C-0C4CF79AF090}" type="parTrans" cxnId="{403566EC-EB88-4D8F-BCAD-507BEAED08F4}">
      <dgm:prSet/>
      <dgm:spPr/>
      <dgm:t>
        <a:bodyPr/>
        <a:lstStyle/>
        <a:p>
          <a:endParaRPr lang="fr-FR"/>
        </a:p>
      </dgm:t>
    </dgm:pt>
    <dgm:pt modelId="{F86047E1-D3CA-4B77-AB0D-5A78827F54AC}" type="sibTrans" cxnId="{403566EC-EB88-4D8F-BCAD-507BEAED08F4}">
      <dgm:prSet/>
      <dgm:spPr/>
      <dgm:t>
        <a:bodyPr/>
        <a:lstStyle/>
        <a:p>
          <a:endParaRPr lang="fr-FR"/>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4"/>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4"/>
      <dgm:spPr/>
    </dgm:pt>
    <dgm:pt modelId="{429CABD1-4116-474B-81BF-735E2CA9DD00}" type="pres">
      <dgm:prSet presAssocID="{7E5AA53B-3EEE-4DE4-BB81-9044890C2946}" presName="dstNode" presStyleLbl="node1" presStyleIdx="0" presStyleCnt="4"/>
      <dgm:spPr/>
    </dgm:pt>
    <dgm:pt modelId="{58319267-C71E-43C9-94E1-827D0616C7A7}" type="pres">
      <dgm:prSet presAssocID="{6750AC01-D39D-4F3A-9DC8-2A211EE986A2}" presName="text_1" presStyleLbl="node1" presStyleIdx="0" presStyleCnt="4">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4"/>
      <dgm:spPr/>
    </dgm:pt>
    <dgm:pt modelId="{95DE6538-27BD-44AF-A1A8-CA8F6B10FDD2}" type="pres">
      <dgm:prSet presAssocID="{0BEF68B8-1228-47BB-83B5-7B9CD1E3F84E}" presName="text_2" presStyleLbl="node1" presStyleIdx="1" presStyleCnt="4">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4"/>
      <dgm:spPr/>
    </dgm:pt>
    <dgm:pt modelId="{E131CE4A-9776-44F4-BC03-867682E21374}" type="pres">
      <dgm:prSet presAssocID="{5605D28D-2CE6-4513-8566-952984E21E14}" presName="text_3" presStyleLbl="node1" presStyleIdx="2" presStyleCnt="4">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4"/>
      <dgm:spPr/>
    </dgm:pt>
    <dgm:pt modelId="{BC2AF743-8331-42DE-873F-E766A2E03814}" type="pres">
      <dgm:prSet presAssocID="{C3F05A08-33E2-4EBB-BCA8-5D511AADC2CE}" presName="text_4" presStyleLbl="node1" presStyleIdx="3" presStyleCnt="4">
        <dgm:presLayoutVars>
          <dgm:bulletEnabled val="1"/>
        </dgm:presLayoutVars>
      </dgm:prSet>
      <dgm:spPr/>
    </dgm:pt>
    <dgm:pt modelId="{CEE16A99-AEE5-47B0-B04D-57CBC30F0578}" type="pres">
      <dgm:prSet presAssocID="{C3F05A08-33E2-4EBB-BCA8-5D511AADC2CE}" presName="accent_4" presStyleCnt="0"/>
      <dgm:spPr/>
    </dgm:pt>
    <dgm:pt modelId="{7DCD9E7B-017D-401C-B08A-D1957B40643F}" type="pres">
      <dgm:prSet presAssocID="{C3F05A08-33E2-4EBB-BCA8-5D511AADC2CE}" presName="accentRepeatNode" presStyleLbl="solidFgAcc1" presStyleIdx="3" presStyleCnt="4"/>
      <dgm:spPr/>
    </dgm:pt>
  </dgm:ptLst>
  <dgm:cxnLst>
    <dgm:cxn modelId="{A11E3B12-1828-45A7-86C3-BB85832DF84D}" type="presOf" srcId="{CA077D98-8478-47EA-B6A9-99ACE60C64D4}" destId="{D79B43FC-100B-4A0D-A4D5-0D2D04B99064}" srcOrd="0" destOrd="0" presId="urn:microsoft.com/office/officeart/2008/layout/VerticalCurvedList"/>
    <dgm:cxn modelId="{E49BDB2B-9E2F-483D-B787-8BCC6C877311}" type="presOf" srcId="{C3F05A08-33E2-4EBB-BCA8-5D511AADC2CE}" destId="{BC2AF743-8331-42DE-873F-E766A2E03814}"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403566EC-EB88-4D8F-BCAD-507BEAED08F4}" srcId="{7E5AA53B-3EEE-4DE4-BB81-9044890C2946}" destId="{C3F05A08-33E2-4EBB-BCA8-5D511AADC2CE}" srcOrd="3" destOrd="0" parTransId="{8EAECA3D-FC9F-4340-997C-0C4CF79AF090}" sibTransId="{F86047E1-D3CA-4B77-AB0D-5A78827F54AC}"/>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 modelId="{513F21FC-03A2-4CA7-BEA9-3C8237196C09}" type="presParOf" srcId="{90561C55-3C6E-4D53-85E1-2C50BCDDA392}" destId="{BC2AF743-8331-42DE-873F-E766A2E03814}" srcOrd="7" destOrd="0" presId="urn:microsoft.com/office/officeart/2008/layout/VerticalCurvedList"/>
    <dgm:cxn modelId="{58182FCF-7BF2-4D8B-A9E6-0937EAF1A8E1}" type="presParOf" srcId="{90561C55-3C6E-4D53-85E1-2C50BCDDA392}" destId="{CEE16A99-AEE5-47B0-B04D-57CBC30F0578}" srcOrd="8" destOrd="0" presId="urn:microsoft.com/office/officeart/2008/layout/VerticalCurvedList"/>
    <dgm:cxn modelId="{B27CEC00-048C-450F-AE94-5A27F314C9BE}" type="presParOf" srcId="{CEE16A99-AEE5-47B0-B04D-57CBC30F0578}" destId="{7DCD9E7B-017D-401C-B08A-D1957B40643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129101" y="-633680"/>
          <a:ext cx="4920151" cy="4920151"/>
        </a:xfrm>
        <a:prstGeom prst="blockArc">
          <a:avLst>
            <a:gd name="adj1" fmla="val 18900000"/>
            <a:gd name="adj2" fmla="val 2700000"/>
            <a:gd name="adj3" fmla="val 439"/>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14481" y="280826"/>
          <a:ext cx="6531950"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rtlCol="0" anchor="ctr" anchorCtr="0">
          <a:noAutofit/>
        </a:bodyPr>
        <a:lstStyle/>
        <a:p>
          <a:pPr marL="0" lvl="0" indent="0" algn="l" defTabSz="1244600" rtl="0">
            <a:lnSpc>
              <a:spcPct val="100000"/>
            </a:lnSpc>
            <a:spcBef>
              <a:spcPct val="0"/>
            </a:spcBef>
            <a:spcAft>
              <a:spcPct val="35000"/>
            </a:spcAft>
            <a:buNone/>
          </a:pPr>
          <a:r>
            <a:rPr lang="fr-FR" sz="2800" b="0" i="0" kern="1200" dirty="0"/>
            <a:t>Présentation de l’idée d’application</a:t>
          </a:r>
          <a:endParaRPr lang="fr-FR" sz="2800" kern="1200" noProof="0" dirty="0"/>
        </a:p>
      </dsp:txBody>
      <dsp:txXfrm>
        <a:off x="414481" y="280826"/>
        <a:ext cx="6531950" cy="561945"/>
      </dsp:txXfrm>
    </dsp:sp>
    <dsp:sp modelId="{07CB3071-D555-47DA-A36A-69EB91531FD8}">
      <dsp:nvSpPr>
        <dsp:cNvPr id="0" name=""/>
        <dsp:cNvSpPr/>
      </dsp:nvSpPr>
      <dsp:spPr>
        <a:xfrm>
          <a:off x="63266" y="210583"/>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36658" y="1123890"/>
          <a:ext cx="6209773"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rtlCol="0" anchor="ctr" anchorCtr="0">
          <a:noAutofit/>
        </a:bodyPr>
        <a:lstStyle/>
        <a:p>
          <a:pPr marL="0" lvl="0" indent="0" algn="l" defTabSz="1244600" rtl="0">
            <a:lnSpc>
              <a:spcPct val="100000"/>
            </a:lnSpc>
            <a:spcBef>
              <a:spcPct val="0"/>
            </a:spcBef>
            <a:spcAft>
              <a:spcPct val="35000"/>
            </a:spcAft>
            <a:buNone/>
          </a:pPr>
          <a:r>
            <a:rPr lang="fr-FR" sz="2800" b="0" i="0" kern="1200" dirty="0"/>
            <a:t>Préparations et Nettoyages</a:t>
          </a:r>
          <a:endParaRPr lang="fr-FR" sz="2800" kern="1200" noProof="0" dirty="0"/>
        </a:p>
      </dsp:txBody>
      <dsp:txXfrm>
        <a:off x="736658" y="1123890"/>
        <a:ext cx="6209773" cy="561945"/>
      </dsp:txXfrm>
    </dsp:sp>
    <dsp:sp modelId="{3F8116AC-FAC3-4E95-9865-93CCFEB191B9}">
      <dsp:nvSpPr>
        <dsp:cNvPr id="0" name=""/>
        <dsp:cNvSpPr/>
      </dsp:nvSpPr>
      <dsp:spPr>
        <a:xfrm>
          <a:off x="385442" y="1053647"/>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736658" y="1966954"/>
          <a:ext cx="6209773"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rtlCol="0" anchor="ctr" anchorCtr="0">
          <a:noAutofit/>
        </a:bodyPr>
        <a:lstStyle/>
        <a:p>
          <a:pPr marL="0" lvl="0" indent="0" algn="l" defTabSz="1244600" rtl="0">
            <a:lnSpc>
              <a:spcPct val="100000"/>
            </a:lnSpc>
            <a:spcBef>
              <a:spcPct val="0"/>
            </a:spcBef>
            <a:spcAft>
              <a:spcPct val="35000"/>
            </a:spcAft>
            <a:buNone/>
          </a:pPr>
          <a:r>
            <a:rPr lang="fr-FR" sz="2800" b="0" i="0" kern="1200" dirty="0"/>
            <a:t>Analyses Univariées / </a:t>
          </a:r>
          <a:r>
            <a:rPr lang="fr-FR" sz="2800" b="0" i="0" kern="1200" dirty="0" err="1"/>
            <a:t>Multi-variées</a:t>
          </a:r>
          <a:endParaRPr lang="fr-FR" sz="2800" kern="1200" noProof="0" dirty="0"/>
        </a:p>
      </dsp:txBody>
      <dsp:txXfrm>
        <a:off x="736658" y="1966954"/>
        <a:ext cx="6209773" cy="561945"/>
      </dsp:txXfrm>
    </dsp:sp>
    <dsp:sp modelId="{A965097E-32F1-4AB8-8C4E-2814A7596B2F}">
      <dsp:nvSpPr>
        <dsp:cNvPr id="0" name=""/>
        <dsp:cNvSpPr/>
      </dsp:nvSpPr>
      <dsp:spPr>
        <a:xfrm>
          <a:off x="385442" y="1896711"/>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C2AF743-8331-42DE-873F-E766A2E03814}">
      <dsp:nvSpPr>
        <dsp:cNvPr id="0" name=""/>
        <dsp:cNvSpPr/>
      </dsp:nvSpPr>
      <dsp:spPr>
        <a:xfrm>
          <a:off x="414481" y="2810019"/>
          <a:ext cx="6531950"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rtlCol="0" anchor="ctr" anchorCtr="0">
          <a:noAutofit/>
        </a:bodyPr>
        <a:lstStyle/>
        <a:p>
          <a:pPr marL="0" lvl="0" indent="0" algn="l" defTabSz="1244600" rtl="0">
            <a:lnSpc>
              <a:spcPct val="100000"/>
            </a:lnSpc>
            <a:spcBef>
              <a:spcPct val="0"/>
            </a:spcBef>
            <a:spcAft>
              <a:spcPct val="35000"/>
            </a:spcAft>
            <a:buNone/>
          </a:pPr>
          <a:r>
            <a:rPr lang="fr-FR" sz="2800" b="0" i="0" kern="1200" dirty="0"/>
            <a:t>Observations solidement étayées</a:t>
          </a:r>
          <a:endParaRPr lang="fr-FR" sz="2800" kern="1200" noProof="0" dirty="0"/>
        </a:p>
      </dsp:txBody>
      <dsp:txXfrm>
        <a:off x="414481" y="2810019"/>
        <a:ext cx="6531950" cy="561945"/>
      </dsp:txXfrm>
    </dsp:sp>
    <dsp:sp modelId="{7DCD9E7B-017D-401C-B08A-D1957B40643F}">
      <dsp:nvSpPr>
        <dsp:cNvPr id="0" name=""/>
        <dsp:cNvSpPr/>
      </dsp:nvSpPr>
      <dsp:spPr>
        <a:xfrm>
          <a:off x="63266" y="2739775"/>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3367168-A7C3-4A51-ACFE-4D76B720982F}" type="datetime1">
              <a:rPr lang="fr-FR" smtClean="0"/>
              <a:t>28/11/2023</a:t>
            </a:fld>
            <a:endParaRPr lang="fr-FR"/>
          </a:p>
        </p:txBody>
      </p:sp>
      <p:sp>
        <p:nvSpPr>
          <p:cNvPr id="4" name="Espace réservé du pied de page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fr-FR" smtClean="0"/>
              <a:t>‹N°›</a:t>
            </a:fld>
            <a:endParaRPr lang="fr-FR"/>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CB4F1169-1988-463B-A52C-EF5C9A50040C}" type="datetime1">
              <a:rPr lang="fr-FR" noProof="0" smtClean="0"/>
              <a:t>28/11/2023</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fr-FR" noProof="0" smtClean="0"/>
              <a:t>‹N°›</a:t>
            </a:fld>
            <a:endParaRPr lang="fr-FR"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1983A999-5E0E-42CA-8400-604AE921FF7C}" type="slidenum">
              <a:rPr lang="fr-FR" smtClean="0"/>
              <a:t>1</a:t>
            </a:fld>
            <a:endParaRPr lang="fr-FR"/>
          </a:p>
        </p:txBody>
      </p:sp>
      <p:sp>
        <p:nvSpPr>
          <p:cNvPr id="5" name="Espace réservé de la date 4">
            <a:extLst>
              <a:ext uri="{FF2B5EF4-FFF2-40B4-BE49-F238E27FC236}">
                <a16:creationId xmlns:a16="http://schemas.microsoft.com/office/drawing/2014/main" id="{643E0718-617C-47B3-A88F-680A8745BD35}"/>
              </a:ext>
            </a:extLst>
          </p:cNvPr>
          <p:cNvSpPr>
            <a:spLocks noGrp="1"/>
          </p:cNvSpPr>
          <p:nvPr>
            <p:ph type="dt" idx="1"/>
          </p:nvPr>
        </p:nvSpPr>
        <p:spPr/>
        <p:txBody>
          <a:bodyPr/>
          <a:lstStyle/>
          <a:p>
            <a:pPr rtl="0"/>
            <a:fld id="{8E296D0E-868F-4CE4-8DE5-0A6DA5AA02D0}" type="datetime1">
              <a:rPr lang="fr-FR" smtClean="0"/>
              <a:t>28/11/2023</a:t>
            </a:fld>
            <a:endParaRPr lang="fr-FR"/>
          </a:p>
        </p:txBody>
      </p:sp>
    </p:spTree>
    <p:extLst>
      <p:ext uri="{BB962C8B-B14F-4D97-AF65-F5344CB8AC3E}">
        <p14:creationId xmlns:p14="http://schemas.microsoft.com/office/powerpoint/2010/main" val="1586550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26</a:t>
            </a:fld>
            <a:endParaRPr lang="fr-FR"/>
          </a:p>
        </p:txBody>
      </p:sp>
    </p:spTree>
    <p:extLst>
      <p:ext uri="{BB962C8B-B14F-4D97-AF65-F5344CB8AC3E}">
        <p14:creationId xmlns:p14="http://schemas.microsoft.com/office/powerpoint/2010/main" val="2440243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3</a:t>
            </a:fld>
            <a:endParaRPr lang="fr-FR"/>
          </a:p>
        </p:txBody>
      </p:sp>
    </p:spTree>
    <p:extLst>
      <p:ext uri="{BB962C8B-B14F-4D97-AF65-F5344CB8AC3E}">
        <p14:creationId xmlns:p14="http://schemas.microsoft.com/office/powerpoint/2010/main" val="3505115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A34B48B0-85B2-40C4-A05A-571C99C8AB57}" type="slidenum">
              <a:rPr lang="fr-FR" smtClean="0"/>
              <a:t>5</a:t>
            </a:fld>
            <a:endParaRPr lang="fr-FR" dirty="0"/>
          </a:p>
        </p:txBody>
      </p:sp>
    </p:spTree>
    <p:extLst>
      <p:ext uri="{BB962C8B-B14F-4D97-AF65-F5344CB8AC3E}">
        <p14:creationId xmlns:p14="http://schemas.microsoft.com/office/powerpoint/2010/main" val="4028392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A34B48B0-85B2-40C4-A05A-571C99C8AB57}" type="slidenum">
              <a:rPr lang="fr-FR" smtClean="0"/>
              <a:t>7</a:t>
            </a:fld>
            <a:endParaRPr lang="fr-FR" dirty="0"/>
          </a:p>
        </p:txBody>
      </p:sp>
    </p:spTree>
    <p:extLst>
      <p:ext uri="{BB962C8B-B14F-4D97-AF65-F5344CB8AC3E}">
        <p14:creationId xmlns:p14="http://schemas.microsoft.com/office/powerpoint/2010/main" val="3146470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A34B48B0-85B2-40C4-A05A-571C99C8AB57}" type="slidenum">
              <a:rPr lang="fr-FR" smtClean="0"/>
              <a:t>8</a:t>
            </a:fld>
            <a:endParaRPr lang="fr-FR" dirty="0"/>
          </a:p>
        </p:txBody>
      </p:sp>
    </p:spTree>
    <p:extLst>
      <p:ext uri="{BB962C8B-B14F-4D97-AF65-F5344CB8AC3E}">
        <p14:creationId xmlns:p14="http://schemas.microsoft.com/office/powerpoint/2010/main" val="1479055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A34B48B0-85B2-40C4-A05A-571C99C8AB57}" type="slidenum">
              <a:rPr lang="fr-FR" smtClean="0"/>
              <a:t>9</a:t>
            </a:fld>
            <a:endParaRPr lang="fr-FR" dirty="0"/>
          </a:p>
        </p:txBody>
      </p:sp>
    </p:spTree>
    <p:extLst>
      <p:ext uri="{BB962C8B-B14F-4D97-AF65-F5344CB8AC3E}">
        <p14:creationId xmlns:p14="http://schemas.microsoft.com/office/powerpoint/2010/main" val="1010594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A34B48B0-85B2-40C4-A05A-571C99C8AB57}" type="slidenum">
              <a:rPr lang="fr-FR" smtClean="0"/>
              <a:t>10</a:t>
            </a:fld>
            <a:endParaRPr lang="fr-FR" dirty="0"/>
          </a:p>
        </p:txBody>
      </p:sp>
    </p:spTree>
    <p:extLst>
      <p:ext uri="{BB962C8B-B14F-4D97-AF65-F5344CB8AC3E}">
        <p14:creationId xmlns:p14="http://schemas.microsoft.com/office/powerpoint/2010/main" val="2541259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A34B48B0-85B2-40C4-A05A-571C99C8AB57}" type="slidenum">
              <a:rPr lang="fr-FR" smtClean="0"/>
              <a:t>11</a:t>
            </a:fld>
            <a:endParaRPr lang="fr-FR" dirty="0"/>
          </a:p>
        </p:txBody>
      </p:sp>
    </p:spTree>
    <p:extLst>
      <p:ext uri="{BB962C8B-B14F-4D97-AF65-F5344CB8AC3E}">
        <p14:creationId xmlns:p14="http://schemas.microsoft.com/office/powerpoint/2010/main" val="4123017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A34B48B0-85B2-40C4-A05A-571C99C8AB57}" type="slidenum">
              <a:rPr lang="fr-FR" smtClean="0"/>
              <a:t>14</a:t>
            </a:fld>
            <a:endParaRPr lang="fr-FR" dirty="0"/>
          </a:p>
        </p:txBody>
      </p:sp>
    </p:spTree>
    <p:extLst>
      <p:ext uri="{BB962C8B-B14F-4D97-AF65-F5344CB8AC3E}">
        <p14:creationId xmlns:p14="http://schemas.microsoft.com/office/powerpoint/2010/main" val="4015792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fr-FR" noProof="0"/>
              <a:t>Modifiez le style du titre</a:t>
            </a:r>
          </a:p>
        </p:txBody>
      </p:sp>
      <p:sp>
        <p:nvSpPr>
          <p:cNvPr id="3" name="Sous-titre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Modifiez le style des sous-titres du masque</a:t>
            </a:r>
          </a:p>
        </p:txBody>
      </p:sp>
      <p:sp>
        <p:nvSpPr>
          <p:cNvPr id="4" name="Espace réservé de la date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3F3B20A7-A3FE-46B9-84EA-B4257BA7E60C}" type="datetime1">
              <a:rPr lang="fr-FR" noProof="0" smtClean="0"/>
              <a:t>28/11/2023</a:t>
            </a:fld>
            <a:endParaRPr lang="fr-FR" noProof="0"/>
          </a:p>
        </p:txBody>
      </p:sp>
      <p:sp>
        <p:nvSpPr>
          <p:cNvPr id="5" name="Espace réservé du pied de page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fr-FR" noProof="0"/>
          </a:p>
        </p:txBody>
      </p:sp>
      <p:sp>
        <p:nvSpPr>
          <p:cNvPr id="6" name="Espace réservé du numéro de diapositive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re 1"/>
          <p:cNvSpPr>
            <a:spLocks noGrp="1"/>
          </p:cNvSpPr>
          <p:nvPr>
            <p:ph type="title"/>
          </p:nvPr>
        </p:nvSpPr>
        <p:spPr>
          <a:xfrm>
            <a:off x="581192" y="702156"/>
            <a:ext cx="11029616" cy="1013800"/>
          </a:xfrm>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7E5E3FBB-57D2-4FB3-B51E-0FDE8CEE6791}" type="datetime1">
              <a:rPr lang="fr-FR" noProof="0" smtClean="0"/>
              <a:t>28/11/2023</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vertical 1"/>
          <p:cNvSpPr>
            <a:spLocks noGrp="1"/>
          </p:cNvSpPr>
          <p:nvPr>
            <p:ph type="title" orient="vert"/>
          </p:nvPr>
        </p:nvSpPr>
        <p:spPr>
          <a:xfrm>
            <a:off x="8839201" y="675726"/>
            <a:ext cx="2004164" cy="5183073"/>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774923" y="675726"/>
            <a:ext cx="7896279" cy="5183073"/>
          </a:xfrm>
        </p:spPr>
        <p:txBody>
          <a:bodyPr vert="eaVert" rtlCol="0" anchor="t"/>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BE9F9435-70D7-42BA-8564-5EC34B97B69E}" type="datetime1">
              <a:rPr lang="fr-FR" noProof="0" smtClean="0"/>
              <a:t>28/11/2023</a:t>
            </a:fld>
            <a:endParaRPr lang="fr-FR" noProof="0"/>
          </a:p>
        </p:txBody>
      </p:sp>
      <p:sp>
        <p:nvSpPr>
          <p:cNvPr id="5" name="Espace réservé du pied de page 4"/>
          <p:cNvSpPr>
            <a:spLocks noGrp="1"/>
          </p:cNvSpPr>
          <p:nvPr>
            <p:ph type="ftr" sz="quarter" idx="11"/>
          </p:nvPr>
        </p:nvSpPr>
        <p:spPr>
          <a:xfrm>
            <a:off x="774923" y="5951811"/>
            <a:ext cx="7896279" cy="365125"/>
          </a:xfrm>
        </p:spPr>
        <p:txBody>
          <a:bodyPr rtlCol="0"/>
          <a:lstStyle/>
          <a:p>
            <a:pPr rtl="0"/>
            <a:endParaRPr lang="fr-FR" noProof="0"/>
          </a:p>
        </p:txBody>
      </p:sp>
      <p:sp>
        <p:nvSpPr>
          <p:cNvPr id="6" name="Espace réservé du numéro de diapositive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4291526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Saut de section">
    <p:bg>
      <p:bgRef idx="1001">
        <a:schemeClr val="bg1"/>
      </p:bgRef>
    </p:bg>
    <p:spTree>
      <p:nvGrpSpPr>
        <p:cNvPr id="1" name=""/>
        <p:cNvGrpSpPr/>
        <p:nvPr/>
      </p:nvGrpSpPr>
      <p:grpSpPr>
        <a:xfrm>
          <a:off x="0" y="0"/>
          <a:ext cx="0" cy="0"/>
          <a:chOff x="0" y="0"/>
          <a:chExt cx="0" cy="0"/>
        </a:xfrm>
      </p:grpSpPr>
      <p:sp>
        <p:nvSpPr>
          <p:cNvPr id="8" name="Espace réservé d’image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rtlCol="0"/>
          <a:lstStyle/>
          <a:p>
            <a:pPr rtl="0"/>
            <a:r>
              <a:rPr lang="fr-FR"/>
              <a:t>Cliquez sur l'icône pour ajouter une image</a:t>
            </a:r>
          </a:p>
        </p:txBody>
      </p:sp>
      <p:sp>
        <p:nvSpPr>
          <p:cNvPr id="4" name="Espace réservé de la date 3">
            <a:extLst>
              <a:ext uri="{FF2B5EF4-FFF2-40B4-BE49-F238E27FC236}">
                <a16:creationId xmlns:a16="http://schemas.microsoft.com/office/drawing/2014/main" id="{56403DDF-462A-45CE-931B-010AB4F73C3F}"/>
              </a:ext>
            </a:extLst>
          </p:cNvPr>
          <p:cNvSpPr>
            <a:spLocks noGrp="1"/>
          </p:cNvSpPr>
          <p:nvPr>
            <p:ph type="dt" sz="half" idx="10"/>
          </p:nvPr>
        </p:nvSpPr>
        <p:spPr/>
        <p:txBody>
          <a:bodyPr rtlCol="0"/>
          <a:lstStyle/>
          <a:p>
            <a:pPr rtl="0"/>
            <a:r>
              <a:rPr lang="fr-FR"/>
              <a:t>Mardi 2 février 20XX</a:t>
            </a:r>
          </a:p>
        </p:txBody>
      </p:sp>
      <p:sp>
        <p:nvSpPr>
          <p:cNvPr id="5" name="Espace réservé du pied de page 4">
            <a:extLst>
              <a:ext uri="{FF2B5EF4-FFF2-40B4-BE49-F238E27FC236}">
                <a16:creationId xmlns:a16="http://schemas.microsoft.com/office/drawing/2014/main" id="{39E10702-2ACF-4768-9E91-8CB87B89594D}"/>
              </a:ext>
            </a:extLst>
          </p:cNvPr>
          <p:cNvSpPr>
            <a:spLocks noGrp="1"/>
          </p:cNvSpPr>
          <p:nvPr>
            <p:ph type="ftr" sz="quarter" idx="11"/>
          </p:nvPr>
        </p:nvSpPr>
        <p:spPr/>
        <p:txBody>
          <a:bodyPr rtlCol="0"/>
          <a:lstStyle/>
          <a:p>
            <a:pPr rtl="0"/>
            <a:r>
              <a:rPr lang="fr-FR"/>
              <a:t>Exemple de Texte de Pied de page</a:t>
            </a:r>
          </a:p>
        </p:txBody>
      </p:sp>
      <p:sp>
        <p:nvSpPr>
          <p:cNvPr id="6" name="Espace réservé du numéro de diapositive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rtlCol="0"/>
          <a:lstStyle/>
          <a:p>
            <a:pPr rtl="0"/>
            <a:fld id="{DBA1B0FB-D917-4C8C-928F-313BD683BF39}" type="slidenum">
              <a:rPr lang="fr-FR" smtClean="0"/>
              <a:t>‹N°›</a:t>
            </a:fld>
            <a:endParaRPr lang="fr-FR"/>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5" name="Titr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rtlCol="0" anchor="b" anchorCtr="0">
            <a:noAutofit/>
          </a:bodyPr>
          <a:lstStyle>
            <a:lvl1pPr>
              <a:defRPr sz="6400"/>
            </a:lvl1pPr>
          </a:lstStyle>
          <a:p>
            <a:pPr rtl="0"/>
            <a:r>
              <a:rPr lang="fr-FR"/>
              <a:t>Modifiez le style du titre</a:t>
            </a:r>
            <a:endParaRPr lang="fr-FR" dirty="0"/>
          </a:p>
        </p:txBody>
      </p:sp>
      <p:sp>
        <p:nvSpPr>
          <p:cNvPr id="16" name="Sous-titr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rtlCol="0">
            <a:noAutofit/>
          </a:bodyPr>
          <a:lstStyle>
            <a:lvl1pPr>
              <a:buNone/>
              <a:defRPr sz="2400"/>
            </a:lvl1pPr>
          </a:lstStyle>
          <a:p>
            <a:pPr rtl="0"/>
            <a:r>
              <a:rPr lang="fr-FR">
                <a:solidFill>
                  <a:schemeClr val="tx1">
                    <a:alpha val="60000"/>
                  </a:schemeClr>
                </a:solidFill>
              </a:rPr>
              <a:t>Modifiez le style des sous-titres du masque</a:t>
            </a:r>
            <a:endParaRPr lang="fr-FR" dirty="0">
              <a:solidFill>
                <a:schemeClr val="tx1">
                  <a:alpha val="60000"/>
                </a:schemeClr>
              </a:solidFill>
            </a:endParaRPr>
          </a:p>
        </p:txBody>
      </p:sp>
    </p:spTree>
    <p:extLst>
      <p:ext uri="{BB962C8B-B14F-4D97-AF65-F5344CB8AC3E}">
        <p14:creationId xmlns:p14="http://schemas.microsoft.com/office/powerpoint/2010/main" val="2158411341"/>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sposition de contenu de tableau et graphiq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6" name="Rectangle 25">
            <a:extLst>
              <a:ext uri="{FF2B5EF4-FFF2-40B4-BE49-F238E27FC236}">
                <a16:creationId xmlns:a16="http://schemas.microsoft.com/office/drawing/2014/main" id="{0F0C2245-DE76-4D87-9695-FB48563BCAE4}"/>
              </a:ext>
            </a:extLst>
          </p:cNvPr>
          <p:cNvSpPr/>
          <p:nvPr userDrawn="1"/>
        </p:nvSpPr>
        <p:spPr>
          <a:xfrm>
            <a:off x="0" y="15802"/>
            <a:ext cx="12192000" cy="684219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2414016"/>
            <a:ext cx="12192000" cy="444398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6CD9DED8-A653-47B1-81BE-267115DB2383}" type="datetime1">
              <a:rPr lang="fr-FR" noProof="0" smtClean="0"/>
              <a:t>28/11/2023</a:t>
            </a:fld>
            <a:endParaRPr lang="fr-FR" noProof="0" dirty="0"/>
          </a:p>
        </p:txBody>
      </p:sp>
      <p:sp>
        <p:nvSpPr>
          <p:cNvPr id="4" name="Espace réservé du pied de page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fr-FR" noProof="0" smtClean="0"/>
              <a:t>‹N°›</a:t>
            </a:fld>
            <a:endParaRPr lang="fr-FR" noProof="0" dirty="0"/>
          </a:p>
        </p:txBody>
      </p:sp>
      <p:sp>
        <p:nvSpPr>
          <p:cNvPr id="15" name="Espace réservé du texte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838199" y="1928770"/>
            <a:ext cx="2769902" cy="334918"/>
          </a:xfrm>
        </p:spPr>
        <p:txBody>
          <a:bodyPr lIns="0" tIns="0" rIns="0" bIns="0" rtlCol="0" anchor="b">
            <a:normAutofit/>
          </a:bodyPr>
          <a:lstStyle>
            <a:lvl1pPr marL="0" indent="0" rtl="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23" name="Espace réservé du texte 2">
            <a:extLst>
              <a:ext uri="{FF2B5EF4-FFF2-40B4-BE49-F238E27FC236}">
                <a16:creationId xmlns:a16="http://schemas.microsoft.com/office/drawing/2014/main" id="{F074267C-7E1D-4515-B053-1121335429CD}"/>
              </a:ext>
            </a:extLst>
          </p:cNvPr>
          <p:cNvSpPr>
            <a:spLocks noGrp="1"/>
          </p:cNvSpPr>
          <p:nvPr>
            <p:ph type="body" idx="52" hasCustomPrompt="1"/>
          </p:nvPr>
        </p:nvSpPr>
        <p:spPr>
          <a:xfrm>
            <a:off x="6402339" y="1925467"/>
            <a:ext cx="2769902" cy="334918"/>
          </a:xfrm>
        </p:spPr>
        <p:txBody>
          <a:bodyPr lIns="0" tIns="0" rIns="0" bIns="0" rtlCol="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Modifier du texte</a:t>
            </a:r>
          </a:p>
        </p:txBody>
      </p:sp>
      <p:sp>
        <p:nvSpPr>
          <p:cNvPr id="11" name="Espace réservé du contenu 10">
            <a:extLst>
              <a:ext uri="{FF2B5EF4-FFF2-40B4-BE49-F238E27FC236}">
                <a16:creationId xmlns:a16="http://schemas.microsoft.com/office/drawing/2014/main" id="{207BEA77-6F19-47A4-89B3-773557D35ADD}"/>
              </a:ext>
            </a:extLst>
          </p:cNvPr>
          <p:cNvSpPr>
            <a:spLocks noGrp="1"/>
          </p:cNvSpPr>
          <p:nvPr>
            <p:ph sz="quarter" idx="53"/>
          </p:nvPr>
        </p:nvSpPr>
        <p:spPr>
          <a:xfrm>
            <a:off x="839788" y="2606834"/>
            <a:ext cx="4913312" cy="3022600"/>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5" name="Espace réservé du contenu 10">
            <a:extLst>
              <a:ext uri="{FF2B5EF4-FFF2-40B4-BE49-F238E27FC236}">
                <a16:creationId xmlns:a16="http://schemas.microsoft.com/office/drawing/2014/main" id="{CB2E1E06-E22D-4555-9D15-BBCA0BE6F5F4}"/>
              </a:ext>
            </a:extLst>
          </p:cNvPr>
          <p:cNvSpPr>
            <a:spLocks noGrp="1"/>
          </p:cNvSpPr>
          <p:nvPr>
            <p:ph sz="quarter" idx="54"/>
          </p:nvPr>
        </p:nvSpPr>
        <p:spPr>
          <a:xfrm>
            <a:off x="6402339" y="2606834"/>
            <a:ext cx="4913312" cy="3022600"/>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9" name="Espace réservé d’image 11">
            <a:extLst>
              <a:ext uri="{FF2B5EF4-FFF2-40B4-BE49-F238E27FC236}">
                <a16:creationId xmlns:a16="http://schemas.microsoft.com/office/drawing/2014/main" id="{BF4CB8DC-40CD-4909-8F71-4707DCC2606B}"/>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30702811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re, contenu et Logo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4" name="Rectangle 13">
            <a:extLst>
              <a:ext uri="{FF2B5EF4-FFF2-40B4-BE49-F238E27FC236}">
                <a16:creationId xmlns:a16="http://schemas.microsoft.com/office/drawing/2014/main" id="{46B665D0-4EDB-4342-BED1-27DA9BA746A8}"/>
              </a:ext>
            </a:extLst>
          </p:cNvPr>
          <p:cNvSpPr/>
          <p:nvPr userDrawn="1"/>
        </p:nvSpPr>
        <p:spPr>
          <a:xfrm>
            <a:off x="7454"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1965960"/>
            <a:ext cx="12192000" cy="48920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rtlCol="0" anchor="b" anchorCtr="0"/>
          <a:lstStyle/>
          <a:p>
            <a:pPr rtl="0"/>
            <a:r>
              <a:rPr lang="fr-FR" noProof="0"/>
              <a:t>Modifiez le style du titre</a:t>
            </a:r>
            <a:endParaRPr lang="fr-FR" noProof="0" dirty="0"/>
          </a:p>
        </p:txBody>
      </p:sp>
      <p:sp>
        <p:nvSpPr>
          <p:cNvPr id="3" name="Espace réservé de la date 2">
            <a:extLst>
              <a:ext uri="{FF2B5EF4-FFF2-40B4-BE49-F238E27FC236}">
                <a16:creationId xmlns:a16="http://schemas.microsoft.com/office/drawing/2014/main" id="{847A35AD-A6B0-4735-8919-A2B1FC60B311}"/>
              </a:ext>
            </a:extLst>
          </p:cNvPr>
          <p:cNvSpPr>
            <a:spLocks noGrp="1"/>
          </p:cNvSpPr>
          <p:nvPr>
            <p:ph type="dt" sz="half" idx="10"/>
          </p:nvPr>
        </p:nvSpPr>
        <p:spPr/>
        <p:txBody>
          <a:bodyPr rtlCol="0"/>
          <a:lstStyle/>
          <a:p>
            <a:pPr rtl="0"/>
            <a:fld id="{7E1AD383-1682-4F61-84A0-936232CA45C2}" type="datetime1">
              <a:rPr lang="fr-FR" noProof="0" smtClean="0"/>
              <a:t>28/11/2023</a:t>
            </a:fld>
            <a:endParaRPr lang="fr-FR" noProof="0" dirty="0"/>
          </a:p>
        </p:txBody>
      </p:sp>
      <p:sp>
        <p:nvSpPr>
          <p:cNvPr id="4" name="Espace réservé du pied de page 3">
            <a:extLst>
              <a:ext uri="{FF2B5EF4-FFF2-40B4-BE49-F238E27FC236}">
                <a16:creationId xmlns:a16="http://schemas.microsoft.com/office/drawing/2014/main" id="{084BB4B8-6523-4A06-BB13-F2DFA9ADC904}"/>
              </a:ext>
            </a:extLst>
          </p:cNvPr>
          <p:cNvSpPr>
            <a:spLocks noGrp="1"/>
          </p:cNvSpPr>
          <p:nvPr>
            <p:ph type="ftr" sz="quarter" idx="11"/>
          </p:nvPr>
        </p:nvSpPr>
        <p:spPr/>
        <p:txBody>
          <a:bodyPr rtlCol="0"/>
          <a:lstStyle/>
          <a:p>
            <a:pPr rtl="0"/>
            <a:r>
              <a:rPr lang="fr-FR" noProof="0" dirty="0"/>
              <a:t>AJOUTER UN PIED DE PAGE</a:t>
            </a:r>
          </a:p>
        </p:txBody>
      </p:sp>
      <p:sp>
        <p:nvSpPr>
          <p:cNvPr id="5" name="Espace réservé du numéro de diapositive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rtlCol="0"/>
          <a:lstStyle/>
          <a:p>
            <a:pPr rtl="0"/>
            <a:fld id="{4950F5D8-22E1-4015-8661-E5B1FD28C2DE}" type="slidenum">
              <a:rPr lang="fr-FR" noProof="0" smtClean="0"/>
              <a:t>‹N°›</a:t>
            </a:fld>
            <a:endParaRPr lang="fr-FR" noProof="0" dirty="0"/>
          </a:p>
        </p:txBody>
      </p:sp>
      <p:sp>
        <p:nvSpPr>
          <p:cNvPr id="11" name="Espace réservé du contenu 10">
            <a:extLst>
              <a:ext uri="{FF2B5EF4-FFF2-40B4-BE49-F238E27FC236}">
                <a16:creationId xmlns:a16="http://schemas.microsoft.com/office/drawing/2014/main" id="{207BEA77-6F19-47A4-89B3-773557D35ADD}"/>
              </a:ext>
            </a:extLst>
          </p:cNvPr>
          <p:cNvSpPr>
            <a:spLocks noGrp="1"/>
          </p:cNvSpPr>
          <p:nvPr>
            <p:ph sz="quarter" idx="53"/>
          </p:nvPr>
        </p:nvSpPr>
        <p:spPr>
          <a:xfrm>
            <a:off x="839787" y="1943100"/>
            <a:ext cx="10512425" cy="3686334"/>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6" name="Espace réservé d’image 11">
            <a:extLst>
              <a:ext uri="{FF2B5EF4-FFF2-40B4-BE49-F238E27FC236}">
                <a16:creationId xmlns:a16="http://schemas.microsoft.com/office/drawing/2014/main" id="{429030D9-F540-4B24-AA27-17B8726068F1}"/>
              </a:ext>
            </a:extLst>
          </p:cNvPr>
          <p:cNvSpPr>
            <a:spLocks noGrp="1"/>
          </p:cNvSpPr>
          <p:nvPr>
            <p:ph type="pic" sz="quarter" idx="50"/>
          </p:nvPr>
        </p:nvSpPr>
        <p:spPr>
          <a:xfrm>
            <a:off x="9409913" y="851603"/>
            <a:ext cx="1938528" cy="393192"/>
          </a:xfrm>
          <a:prstGeom prst="roundRect">
            <a:avLst/>
          </a:prstGeom>
        </p:spPr>
        <p:txBody>
          <a:bodyPr rtlCol="0" anchor="ctr" anchorCtr="0">
            <a:normAutofit/>
          </a:bodyPr>
          <a:lstStyle>
            <a:lvl1pPr marL="0" indent="0" algn="ctr">
              <a:buNone/>
              <a:defRPr sz="1600">
                <a:solidFill>
                  <a:schemeClr val="bg1"/>
                </a:solidFill>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1120196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2" y="702156"/>
            <a:ext cx="11029616" cy="1013800"/>
          </a:xfrm>
        </p:spPr>
        <p:txBody>
          <a:bodyPr rtlCol="0"/>
          <a:lstStyle/>
          <a:p>
            <a:pPr rtl="0"/>
            <a:r>
              <a:rPr lang="fr-FR" noProof="0"/>
              <a:t>Modifiez le style du titre</a:t>
            </a:r>
          </a:p>
        </p:txBody>
      </p:sp>
      <p:sp>
        <p:nvSpPr>
          <p:cNvPr id="3" name="Espace réservé du contenu 2"/>
          <p:cNvSpPr>
            <a:spLocks noGrp="1"/>
          </p:cNvSpPr>
          <p:nvPr>
            <p:ph idx="1" hasCustomPrompt="1"/>
          </p:nvPr>
        </p:nvSpPr>
        <p:spPr>
          <a:xfrm>
            <a:off x="581192" y="2180496"/>
            <a:ext cx="11029615" cy="3678303"/>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29B34D2F-0B02-482E-ABD2-95D8C2FF2A58}" type="datetime1">
              <a:rPr lang="fr-FR" noProof="0" smtClean="0"/>
              <a:t>28/11/2023</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a:xfrm>
            <a:off x="10558300" y="5956137"/>
            <a:ext cx="1052508" cy="365125"/>
          </a:xfrm>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lvl1pPr>
              <a:defRPr>
                <a:solidFill>
                  <a:schemeClr val="accent1">
                    <a:lumMod val="75000"/>
                    <a:lumOff val="25000"/>
                  </a:schemeClr>
                </a:solidFill>
              </a:defRPr>
            </a:lvl1pPr>
          </a:lstStyle>
          <a:p>
            <a:pPr rtl="0"/>
            <a:fld id="{126ECFBB-4871-428F-B4AE-1EF357E63674}" type="datetime1">
              <a:rPr lang="fr-FR" noProof="0" smtClean="0"/>
              <a:t>28/11/2023</a:t>
            </a:fld>
            <a:endParaRPr lang="fr-FR" noProof="0"/>
          </a:p>
        </p:txBody>
      </p:sp>
      <p:sp>
        <p:nvSpPr>
          <p:cNvPr id="5" name="Espace réservé du pied de page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fr-FR" noProof="0"/>
          </a:p>
        </p:txBody>
      </p:sp>
      <p:sp>
        <p:nvSpPr>
          <p:cNvPr id="6" name="Espace réservé du numéro de diapositive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3" y="729658"/>
            <a:ext cx="11029616" cy="988332"/>
          </a:xfrm>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581193" y="2228003"/>
            <a:ext cx="5422390" cy="3633047"/>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188417" y="2228003"/>
            <a:ext cx="5422392" cy="3633047"/>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75517F14-0D9C-452E-A596-36902551AE9C}" type="datetime1">
              <a:rPr lang="fr-FR" noProof="0" smtClean="0"/>
              <a:t>28/11/2023</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re 1"/>
          <p:cNvSpPr>
            <a:spLocks noGrp="1"/>
          </p:cNvSpPr>
          <p:nvPr>
            <p:ph type="title"/>
          </p:nvPr>
        </p:nvSpPr>
        <p:spPr>
          <a:xfrm>
            <a:off x="581193" y="729658"/>
            <a:ext cx="11029616" cy="988332"/>
          </a:xfrm>
        </p:spPr>
        <p:txBody>
          <a:bodyPr rtlCol="0"/>
          <a:lstStyle/>
          <a:p>
            <a:pPr rtl="0"/>
            <a:r>
              <a:rPr lang="fr-FR" noProof="0"/>
              <a:t>Modifiez le style du titre</a:t>
            </a:r>
          </a:p>
        </p:txBody>
      </p:sp>
      <p:sp>
        <p:nvSpPr>
          <p:cNvPr id="3" name="Espace réservé du texte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581194" y="2926052"/>
            <a:ext cx="5393100" cy="2934999"/>
          </a:xfrm>
        </p:spPr>
        <p:txBody>
          <a:bodyPr rtlCol="0" anchor="t">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p:cNvSpPr>
            <a:spLocks noGrp="1"/>
          </p:cNvSpPr>
          <p:nvPr>
            <p:ph sz="quarter" idx="4" hasCustomPrompt="1"/>
          </p:nvPr>
        </p:nvSpPr>
        <p:spPr>
          <a:xfrm>
            <a:off x="6217709" y="2926052"/>
            <a:ext cx="5393100" cy="2934999"/>
          </a:xfrm>
        </p:spPr>
        <p:txBody>
          <a:bodyPr rtlCol="0" anchor="t">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FA9BF800-A62B-4735-B9A7-5450007C0A78}" type="datetime1">
              <a:rPr lang="fr-FR" noProof="0" smtClean="0"/>
              <a:t>28/11/2023</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rtlCol="0"/>
          <a:lstStyle/>
          <a:p>
            <a:pPr rtl="0"/>
            <a:fld id="{F47267E0-A979-4430-94B4-54611641D8EE}" type="datetime1">
              <a:rPr lang="fr-FR" noProof="0" smtClean="0"/>
              <a:t>28/11/2023</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re 1"/>
          <p:cNvSpPr>
            <a:spLocks noGrp="1"/>
          </p:cNvSpPr>
          <p:nvPr>
            <p:ph type="title"/>
          </p:nvPr>
        </p:nvSpPr>
        <p:spPr>
          <a:xfrm>
            <a:off x="575894" y="729658"/>
            <a:ext cx="11029616" cy="988332"/>
          </a:xfrm>
        </p:spPr>
        <p:txBody>
          <a:bodyPr rtlCol="0"/>
          <a:lstStyle/>
          <a:p>
            <a:pPr rtl="0"/>
            <a:r>
              <a:rPr lang="fr-FR" noProof="0"/>
              <a:t>Modifiez le style du titre</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C58A73B6-B077-488D-82CF-3056D5BAC73E}" type="datetime1">
              <a:rPr lang="fr-FR" noProof="0" smtClean="0"/>
              <a:t>28/11/2023</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fr-FR" noProof="0"/>
              <a:t>Modifiez le style du titre</a:t>
            </a:r>
          </a:p>
        </p:txBody>
      </p:sp>
      <p:sp>
        <p:nvSpPr>
          <p:cNvPr id="3" name="Espace réservé du contenu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lvl1pPr>
              <a:defRPr>
                <a:solidFill>
                  <a:schemeClr val="accent1">
                    <a:lumMod val="75000"/>
                    <a:lumOff val="25000"/>
                  </a:schemeClr>
                </a:solidFill>
              </a:defRPr>
            </a:lvl1pPr>
          </a:lstStyle>
          <a:p>
            <a:pPr rtl="0"/>
            <a:fld id="{98F108A3-3495-404B-9869-1BA62DF0E465}" type="datetime1">
              <a:rPr lang="fr-FR" noProof="0" smtClean="0"/>
              <a:t>28/11/2023</a:t>
            </a:fld>
            <a:endParaRPr lang="fr-FR" noProof="0"/>
          </a:p>
        </p:txBody>
      </p:sp>
      <p:sp>
        <p:nvSpPr>
          <p:cNvPr id="6" name="Espace réservé du pied de page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fr-FR" noProof="0"/>
          </a:p>
        </p:txBody>
      </p:sp>
      <p:sp>
        <p:nvSpPr>
          <p:cNvPr id="7" name="Espace réservé du numéro de diapositive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94B550F6-4238-41AE-B6F4-4D375745C983}" type="datetime1">
              <a:rPr lang="fr-FR" noProof="0" smtClean="0"/>
              <a:t>28/11/2023</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fr-FR" noProof="0"/>
              <a:t>Modifiez le style du titre</a:t>
            </a:r>
          </a:p>
        </p:txBody>
      </p:sp>
      <p:sp>
        <p:nvSpPr>
          <p:cNvPr id="3" name="Espace réservé du texte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BBB97F02-5EDD-4BF6-BE41-AB41D1FEABF8}" type="datetime1">
              <a:rPr lang="fr-FR" noProof="0" smtClean="0"/>
              <a:t>28/11/2023</a:t>
            </a:fld>
            <a:endParaRPr lang="fr-FR" noProof="0"/>
          </a:p>
        </p:txBody>
      </p:sp>
      <p:sp>
        <p:nvSpPr>
          <p:cNvPr id="5" name="Espace réservé du pied de page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fr-FR" noProof="0"/>
          </a:p>
        </p:txBody>
      </p:sp>
      <p:sp>
        <p:nvSpPr>
          <p:cNvPr id="6" name="Espace réservé du numéro de diapositive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fr-FR" noProof="0" smtClean="0"/>
              <a:pPr/>
              <a:t>‹N°›</a:t>
            </a:fld>
            <a:endParaRPr lang="fr-FR" noProof="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8" r:id="rId14"/>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jpeg"/><Relationship Id="rId7"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jpeg"/><Relationship Id="rId7"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3.jpeg"/><Relationship Id="rId2" Type="http://schemas.openxmlformats.org/officeDocument/2006/relationships/image" Target="../media/image58.png"/><Relationship Id="rId1" Type="http://schemas.openxmlformats.org/officeDocument/2006/relationships/slideLayout" Target="../slideLayouts/slideLayout1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14.xml"/><Relationship Id="rId6" Type="http://schemas.openxmlformats.org/officeDocument/2006/relationships/image" Target="../media/image67.png"/><Relationship Id="rId11" Type="http://schemas.openxmlformats.org/officeDocument/2006/relationships/image" Target="../media/image3.jpe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4.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jpeg"/><Relationship Id="rId1" Type="http://schemas.openxmlformats.org/officeDocument/2006/relationships/slideLayout" Target="../slideLayouts/slideLayout14.xml"/><Relationship Id="rId4" Type="http://schemas.openxmlformats.org/officeDocument/2006/relationships/image" Target="../media/image78.png"/></Relationships>
</file>

<file path=ppt/slides/_rels/slide1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jpeg"/><Relationship Id="rId1" Type="http://schemas.openxmlformats.org/officeDocument/2006/relationships/slideLayout" Target="../slideLayouts/slideLayout14.xml"/><Relationship Id="rId5" Type="http://schemas.openxmlformats.org/officeDocument/2006/relationships/image" Target="../media/image81.png"/><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jpeg"/><Relationship Id="rId1" Type="http://schemas.openxmlformats.org/officeDocument/2006/relationships/slideLayout" Target="../slideLayouts/slideLayout1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86.png"/><Relationship Id="rId1" Type="http://schemas.openxmlformats.org/officeDocument/2006/relationships/slideLayout" Target="../slideLayouts/slideLayout14.xml"/><Relationship Id="rId5" Type="http://schemas.openxmlformats.org/officeDocument/2006/relationships/image" Target="../media/image88.png"/><Relationship Id="rId4" Type="http://schemas.openxmlformats.org/officeDocument/2006/relationships/image" Target="../media/image87.png"/></Relationships>
</file>

<file path=ppt/slides/_rels/slide19.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3.jpeg"/><Relationship Id="rId1" Type="http://schemas.openxmlformats.org/officeDocument/2006/relationships/slideLayout" Target="../slideLayouts/slideLayout14.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94.png"/><Relationship Id="rId1" Type="http://schemas.openxmlformats.org/officeDocument/2006/relationships/slideLayout" Target="../slideLayouts/slideLayout14.xml"/><Relationship Id="rId5" Type="http://schemas.openxmlformats.org/officeDocument/2006/relationships/image" Target="../media/image96.png"/><Relationship Id="rId4" Type="http://schemas.openxmlformats.org/officeDocument/2006/relationships/image" Target="../media/image95.png"/></Relationships>
</file>

<file path=ppt/slides/_rels/slide21.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3.jpeg"/><Relationship Id="rId1" Type="http://schemas.openxmlformats.org/officeDocument/2006/relationships/slideLayout" Target="../slideLayouts/slideLayout1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2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3.jpeg"/><Relationship Id="rId7" Type="http://schemas.openxmlformats.org/officeDocument/2006/relationships/image" Target="../media/image106.png"/><Relationship Id="rId2" Type="http://schemas.openxmlformats.org/officeDocument/2006/relationships/image" Target="../media/image102.png"/><Relationship Id="rId1" Type="http://schemas.openxmlformats.org/officeDocument/2006/relationships/slideLayout" Target="../slideLayouts/slideLayout14.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23.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png"/><Relationship Id="rId2" Type="http://schemas.openxmlformats.org/officeDocument/2006/relationships/image" Target="../media/image3.jpeg"/><Relationship Id="rId1" Type="http://schemas.openxmlformats.org/officeDocument/2006/relationships/slideLayout" Target="../slideLayouts/slideLayout14.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24.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3.jpeg"/><Relationship Id="rId1" Type="http://schemas.openxmlformats.org/officeDocument/2006/relationships/slideLayout" Target="../slideLayouts/slideLayout14.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4.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3.jpe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3.jpe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3.jpe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4.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1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jpe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image 7" descr="Arrière-plan numérique Point de données">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0" y="9657"/>
            <a:ext cx="12192000" cy="6858000"/>
          </a:xfrm>
        </p:spPr>
      </p:pic>
      <p:sp>
        <p:nvSpPr>
          <p:cNvPr id="15" name="Titre 14">
            <a:extLst>
              <a:ext uri="{FF2B5EF4-FFF2-40B4-BE49-F238E27FC236}">
                <a16:creationId xmlns:a16="http://schemas.microsoft.com/office/drawing/2014/main" id="{40F1DF5B-353A-4270-8C10-6A1509441174}"/>
              </a:ext>
            </a:extLst>
          </p:cNvPr>
          <p:cNvSpPr>
            <a:spLocks noGrp="1"/>
          </p:cNvSpPr>
          <p:nvPr>
            <p:ph type="ctrTitle"/>
          </p:nvPr>
        </p:nvSpPr>
        <p:spPr>
          <a:xfrm>
            <a:off x="185152" y="2552087"/>
            <a:ext cx="6578416" cy="1173193"/>
          </a:xfrm>
        </p:spPr>
        <p:txBody>
          <a:bodyPr vert="horz" wrap="square" lIns="0" tIns="0" rIns="0" bIns="0" rtlCol="0" anchor="b" anchorCtr="0">
            <a:noAutofit/>
          </a:bodyPr>
          <a:lstStyle/>
          <a:p>
            <a:pPr lvl="0" algn="ctr"/>
            <a:r>
              <a:rPr lang="fr-FR" sz="2400" b="1" i="0" dirty="0">
                <a:solidFill>
                  <a:schemeClr val="tx1">
                    <a:lumMod val="95000"/>
                  </a:schemeClr>
                </a:solidFill>
                <a:effectLst/>
                <a:latin typeface="Inter"/>
              </a:rPr>
              <a:t>appel à projets pour trouver des idées innovantes d’applications en lien avec l'alimentation</a:t>
            </a:r>
            <a:endParaRPr lang="fr-FR" sz="2400" noProof="0" dirty="0">
              <a:solidFill>
                <a:schemeClr val="tx1">
                  <a:lumMod val="95000"/>
                </a:schemeClr>
              </a:solidFill>
            </a:endParaRPr>
          </a:p>
        </p:txBody>
      </p:sp>
      <p:sp>
        <p:nvSpPr>
          <p:cNvPr id="2" name="Espace réservé de la date 1">
            <a:extLst>
              <a:ext uri="{FF2B5EF4-FFF2-40B4-BE49-F238E27FC236}">
                <a16:creationId xmlns:a16="http://schemas.microsoft.com/office/drawing/2014/main" id="{2910D835-B454-4270-BB35-86A187307E6F}"/>
              </a:ext>
            </a:extLst>
          </p:cNvPr>
          <p:cNvSpPr>
            <a:spLocks noGrp="1"/>
          </p:cNvSpPr>
          <p:nvPr>
            <p:ph type="dt" sz="half" idx="10"/>
          </p:nvPr>
        </p:nvSpPr>
        <p:spPr>
          <a:xfrm>
            <a:off x="9792070" y="6483218"/>
            <a:ext cx="1209096" cy="365125"/>
          </a:xfrm>
        </p:spPr>
        <p:txBody>
          <a:bodyPr rtlCol="0"/>
          <a:lstStyle/>
          <a:p>
            <a:pPr rtl="0"/>
            <a:r>
              <a:rPr lang="fr-FR" dirty="0"/>
              <a:t>Cyril BOURGEOIS</a:t>
            </a:r>
          </a:p>
        </p:txBody>
      </p:sp>
      <p:sp>
        <p:nvSpPr>
          <p:cNvPr id="3" name="Espace réservé du pied de page 2">
            <a:extLst>
              <a:ext uri="{FF2B5EF4-FFF2-40B4-BE49-F238E27FC236}">
                <a16:creationId xmlns:a16="http://schemas.microsoft.com/office/drawing/2014/main" id="{7F7F653B-90B5-4F47-A33F-93DCB2EF68C2}"/>
              </a:ext>
            </a:extLst>
          </p:cNvPr>
          <p:cNvSpPr>
            <a:spLocks noGrp="1"/>
          </p:cNvSpPr>
          <p:nvPr>
            <p:ph type="ftr" sz="quarter" idx="11"/>
          </p:nvPr>
        </p:nvSpPr>
        <p:spPr>
          <a:xfrm>
            <a:off x="0" y="0"/>
            <a:ext cx="759336" cy="365125"/>
          </a:xfrm>
        </p:spPr>
        <p:txBody>
          <a:bodyPr rtlCol="0"/>
          <a:lstStyle/>
          <a:p>
            <a:pPr rtl="0"/>
            <a:r>
              <a:rPr lang="fr-FR" dirty="0"/>
              <a:t>26/11/2023</a:t>
            </a:r>
          </a:p>
        </p:txBody>
      </p:sp>
      <p:sp>
        <p:nvSpPr>
          <p:cNvPr id="4" name="Espace réservé du numéro de diapositive 3">
            <a:extLst>
              <a:ext uri="{FF2B5EF4-FFF2-40B4-BE49-F238E27FC236}">
                <a16:creationId xmlns:a16="http://schemas.microsoft.com/office/drawing/2014/main" id="{E1E7D98D-6710-41D2-B258-E1A1059D29F8}"/>
              </a:ext>
            </a:extLst>
          </p:cNvPr>
          <p:cNvSpPr>
            <a:spLocks noGrp="1"/>
          </p:cNvSpPr>
          <p:nvPr>
            <p:ph type="sldNum" sz="quarter" idx="12"/>
          </p:nvPr>
        </p:nvSpPr>
        <p:spPr>
          <a:xfrm>
            <a:off x="11139490" y="6483217"/>
            <a:ext cx="1052510" cy="365125"/>
          </a:xfrm>
        </p:spPr>
        <p:txBody>
          <a:bodyPr rtlCol="0"/>
          <a:lstStyle/>
          <a:p>
            <a:pPr rtl="0"/>
            <a:fld id="{DBA1B0FB-D917-4C8C-928F-313BD683BF39}" type="slidenum">
              <a:rPr lang="fr-FR" smtClean="0"/>
              <a:t>1</a:t>
            </a:fld>
            <a:endParaRPr lang="fr-FR" dirty="0"/>
          </a:p>
        </p:txBody>
      </p:sp>
      <p:sp>
        <p:nvSpPr>
          <p:cNvPr id="6" name="Sous-titre 15">
            <a:extLst>
              <a:ext uri="{FF2B5EF4-FFF2-40B4-BE49-F238E27FC236}">
                <a16:creationId xmlns:a16="http://schemas.microsoft.com/office/drawing/2014/main" id="{DF605568-3E4C-137E-3695-22CD34A0CA78}"/>
              </a:ext>
            </a:extLst>
          </p:cNvPr>
          <p:cNvSpPr txBox="1">
            <a:spLocks/>
          </p:cNvSpPr>
          <p:nvPr/>
        </p:nvSpPr>
        <p:spPr>
          <a:xfrm>
            <a:off x="5495685" y="3315157"/>
            <a:ext cx="5437187" cy="2265216"/>
          </a:xfrm>
          <a:prstGeom prst="rect">
            <a:avLst/>
          </a:prstGeom>
        </p:spPr>
        <p:txBody>
          <a:bodyPr vert="horz" wrap="square" lIns="0" tIns="0" rIns="0" bIns="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indent="-342900">
              <a:buFont typeface="Arial" panose="020B0604020202020204" pitchFamily="34" charset="0"/>
              <a:buChar char="•"/>
            </a:pPr>
            <a:endParaRPr lang="fr-FR" dirty="0"/>
          </a:p>
        </p:txBody>
      </p:sp>
      <p:pic>
        <p:nvPicPr>
          <p:cNvPr id="1026" name="Picture 2" descr="COVID-19] Santé Publique France et le Ministère de la Santé publient de  nouveaux supports – Centre hospitalier Laborit">
            <a:extLst>
              <a:ext uri="{FF2B5EF4-FFF2-40B4-BE49-F238E27FC236}">
                <a16:creationId xmlns:a16="http://schemas.microsoft.com/office/drawing/2014/main" id="{410F511F-6081-1234-5CCF-7108F677C0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7291" y="182562"/>
            <a:ext cx="4429557" cy="249162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a:extLst>
              <a:ext uri="{FF2B5EF4-FFF2-40B4-BE49-F238E27FC236}">
                <a16:creationId xmlns:a16="http://schemas.microsoft.com/office/drawing/2014/main" id="{EA0BCB7B-4764-5BCE-3967-51DFBB9A9789}"/>
              </a:ext>
            </a:extLst>
          </p:cNvPr>
          <p:cNvPicPr>
            <a:picLocks noChangeAspect="1"/>
          </p:cNvPicPr>
          <p:nvPr/>
        </p:nvPicPr>
        <p:blipFill>
          <a:blip r:embed="rId5"/>
          <a:stretch>
            <a:fillRect/>
          </a:stretch>
        </p:blipFill>
        <p:spPr>
          <a:xfrm>
            <a:off x="1259128" y="3991926"/>
            <a:ext cx="4512457" cy="2039869"/>
          </a:xfrm>
          <a:prstGeom prst="rect">
            <a:avLst/>
          </a:prstGeom>
          <a:ln>
            <a:noFill/>
          </a:ln>
          <a:effectLst>
            <a:softEdge rad="112500"/>
          </a:effectLst>
        </p:spPr>
      </p:pic>
    </p:spTree>
    <p:extLst>
      <p:ext uri="{BB962C8B-B14F-4D97-AF65-F5344CB8AC3E}">
        <p14:creationId xmlns:p14="http://schemas.microsoft.com/office/powerpoint/2010/main" val="560021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2EBF8D-A290-4A0F-A3DD-1A271370B582}"/>
              </a:ext>
            </a:extLst>
          </p:cNvPr>
          <p:cNvSpPr>
            <a:spLocks noGrp="1"/>
          </p:cNvSpPr>
          <p:nvPr>
            <p:ph type="title"/>
          </p:nvPr>
        </p:nvSpPr>
        <p:spPr>
          <a:xfrm>
            <a:off x="2106717" y="1014569"/>
            <a:ext cx="8169131" cy="552848"/>
          </a:xfrm>
        </p:spPr>
        <p:txBody>
          <a:bodyPr rtlCol="0">
            <a:normAutofit fontScale="90000"/>
          </a:bodyPr>
          <a:lstStyle/>
          <a:p>
            <a:pPr algn="ctr" rtl="0"/>
            <a:r>
              <a:rPr lang="fr-FR" sz="2800" b="0" i="0" dirty="0"/>
              <a:t>Détection et traitement des valeurs aberrantes</a:t>
            </a:r>
            <a:br>
              <a:rPr lang="fr-FR" sz="2800" b="0" i="0" dirty="0"/>
            </a:br>
            <a:endParaRPr lang="fr-FR" dirty="0"/>
          </a:p>
        </p:txBody>
      </p:sp>
      <p:sp>
        <p:nvSpPr>
          <p:cNvPr id="5" name="Espace réservé du numéro de diapositive 4">
            <a:extLst>
              <a:ext uri="{FF2B5EF4-FFF2-40B4-BE49-F238E27FC236}">
                <a16:creationId xmlns:a16="http://schemas.microsoft.com/office/drawing/2014/main" id="{6F957BB2-4223-4B31-9B4E-9A8BE9045B05}"/>
              </a:ext>
            </a:extLst>
          </p:cNvPr>
          <p:cNvSpPr>
            <a:spLocks noGrp="1"/>
          </p:cNvSpPr>
          <p:nvPr>
            <p:ph type="sldNum" sz="quarter" idx="12"/>
          </p:nvPr>
        </p:nvSpPr>
        <p:spPr>
          <a:xfrm>
            <a:off x="11139490" y="6492875"/>
            <a:ext cx="1052510" cy="365125"/>
          </a:xfrm>
        </p:spPr>
        <p:txBody>
          <a:bodyPr rtlCol="0"/>
          <a:lstStyle/>
          <a:p>
            <a:pPr rtl="0"/>
            <a:fld id="{4950F5D8-22E1-4015-8661-E5B1FD28C2DE}" type="slidenum">
              <a:rPr lang="fr-FR" smtClean="0"/>
              <a:pPr rtl="0"/>
              <a:t>10</a:t>
            </a:fld>
            <a:endParaRPr lang="fr-FR" dirty="0"/>
          </a:p>
        </p:txBody>
      </p:sp>
      <p:sp>
        <p:nvSpPr>
          <p:cNvPr id="6" name="ZoneTexte 5">
            <a:extLst>
              <a:ext uri="{FF2B5EF4-FFF2-40B4-BE49-F238E27FC236}">
                <a16:creationId xmlns:a16="http://schemas.microsoft.com/office/drawing/2014/main" id="{4BF7B568-DB53-309D-4DCB-8B531ADE0F9F}"/>
              </a:ext>
            </a:extLst>
          </p:cNvPr>
          <p:cNvSpPr txBox="1"/>
          <p:nvPr/>
        </p:nvSpPr>
        <p:spPr>
          <a:xfrm>
            <a:off x="11001165" y="-11963"/>
            <a:ext cx="1229327" cy="369332"/>
          </a:xfrm>
          <a:prstGeom prst="rect">
            <a:avLst/>
          </a:prstGeom>
          <a:noFill/>
        </p:spPr>
        <p:txBody>
          <a:bodyPr wrap="square">
            <a:spAutoFit/>
          </a:bodyPr>
          <a:lstStyle/>
          <a:p>
            <a:r>
              <a:rPr lang="fr-FR" sz="1800" noProof="0" dirty="0">
                <a:solidFill>
                  <a:schemeClr val="accent4"/>
                </a:solidFill>
              </a:rPr>
              <a:t>Nettoyage</a:t>
            </a:r>
            <a:endParaRPr lang="fr-FR" dirty="0">
              <a:solidFill>
                <a:schemeClr val="accent4"/>
              </a:solidFill>
            </a:endParaRPr>
          </a:p>
        </p:txBody>
      </p:sp>
      <p:sp>
        <p:nvSpPr>
          <p:cNvPr id="7" name="Espace réservé de la date 1">
            <a:extLst>
              <a:ext uri="{FF2B5EF4-FFF2-40B4-BE49-F238E27FC236}">
                <a16:creationId xmlns:a16="http://schemas.microsoft.com/office/drawing/2014/main" id="{1AEAAFB8-88B2-362E-42C7-894F7665B9C6}"/>
              </a:ext>
            </a:extLst>
          </p:cNvPr>
          <p:cNvSpPr>
            <a:spLocks noGrp="1"/>
          </p:cNvSpPr>
          <p:nvPr>
            <p:ph type="dt" sz="half" idx="10"/>
          </p:nvPr>
        </p:nvSpPr>
        <p:spPr>
          <a:xfrm>
            <a:off x="9792070" y="6483218"/>
            <a:ext cx="1209096" cy="365125"/>
          </a:xfrm>
        </p:spPr>
        <p:txBody>
          <a:bodyPr rtlCol="0"/>
          <a:lstStyle/>
          <a:p>
            <a:pPr rtl="0"/>
            <a:r>
              <a:rPr lang="fr-FR" dirty="0"/>
              <a:t>Cyril BOURGEOIS</a:t>
            </a:r>
          </a:p>
        </p:txBody>
      </p:sp>
      <p:pic>
        <p:nvPicPr>
          <p:cNvPr id="3" name="Picture 2" descr="COVID-19] Santé Publique France et le Ministère de la Santé publient de  nouveaux supports – Centre hospitalier Laborit">
            <a:extLst>
              <a:ext uri="{FF2B5EF4-FFF2-40B4-BE49-F238E27FC236}">
                <a16:creationId xmlns:a16="http://schemas.microsoft.com/office/drawing/2014/main" id="{1ADF8108-4D98-C7EF-D65D-EFAE08AAA1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9489" y="370709"/>
            <a:ext cx="1052511" cy="592037"/>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7C4A723B-4AE2-F7D4-67EA-ECC842A849C3}"/>
              </a:ext>
            </a:extLst>
          </p:cNvPr>
          <p:cNvPicPr>
            <a:picLocks noChangeAspect="1"/>
          </p:cNvPicPr>
          <p:nvPr/>
        </p:nvPicPr>
        <p:blipFill>
          <a:blip r:embed="rId4"/>
          <a:stretch>
            <a:fillRect/>
          </a:stretch>
        </p:blipFill>
        <p:spPr>
          <a:xfrm>
            <a:off x="968802" y="1880807"/>
            <a:ext cx="2802960" cy="223424"/>
          </a:xfrm>
          <a:prstGeom prst="rect">
            <a:avLst/>
          </a:prstGeom>
        </p:spPr>
      </p:pic>
      <p:pic>
        <p:nvPicPr>
          <p:cNvPr id="13" name="Image 12">
            <a:extLst>
              <a:ext uri="{FF2B5EF4-FFF2-40B4-BE49-F238E27FC236}">
                <a16:creationId xmlns:a16="http://schemas.microsoft.com/office/drawing/2014/main" id="{582C3AAA-9750-6895-634D-DE5F84DA8B0A}"/>
              </a:ext>
            </a:extLst>
          </p:cNvPr>
          <p:cNvPicPr>
            <a:picLocks noChangeAspect="1"/>
          </p:cNvPicPr>
          <p:nvPr/>
        </p:nvPicPr>
        <p:blipFill>
          <a:blip r:embed="rId5"/>
          <a:stretch>
            <a:fillRect/>
          </a:stretch>
        </p:blipFill>
        <p:spPr>
          <a:xfrm>
            <a:off x="209111" y="2104231"/>
            <a:ext cx="4322343" cy="4571206"/>
          </a:xfrm>
          <a:prstGeom prst="rect">
            <a:avLst/>
          </a:prstGeom>
        </p:spPr>
      </p:pic>
      <p:pic>
        <p:nvPicPr>
          <p:cNvPr id="16" name="Image 15">
            <a:extLst>
              <a:ext uri="{FF2B5EF4-FFF2-40B4-BE49-F238E27FC236}">
                <a16:creationId xmlns:a16="http://schemas.microsoft.com/office/drawing/2014/main" id="{0AE999A7-0EA4-E8F2-DEF4-9EB34433F3D7}"/>
              </a:ext>
            </a:extLst>
          </p:cNvPr>
          <p:cNvPicPr>
            <a:picLocks noChangeAspect="1"/>
          </p:cNvPicPr>
          <p:nvPr/>
        </p:nvPicPr>
        <p:blipFill>
          <a:blip r:embed="rId6"/>
          <a:stretch>
            <a:fillRect/>
          </a:stretch>
        </p:blipFill>
        <p:spPr>
          <a:xfrm>
            <a:off x="4684528" y="2030153"/>
            <a:ext cx="3823552" cy="1123536"/>
          </a:xfrm>
          <a:prstGeom prst="rect">
            <a:avLst/>
          </a:prstGeom>
        </p:spPr>
      </p:pic>
      <p:pic>
        <p:nvPicPr>
          <p:cNvPr id="20" name="Image 19">
            <a:extLst>
              <a:ext uri="{FF2B5EF4-FFF2-40B4-BE49-F238E27FC236}">
                <a16:creationId xmlns:a16="http://schemas.microsoft.com/office/drawing/2014/main" id="{0CBB72D9-DA5D-EEE1-C800-31AC6C5B7868}"/>
              </a:ext>
            </a:extLst>
          </p:cNvPr>
          <p:cNvPicPr>
            <a:picLocks noChangeAspect="1"/>
          </p:cNvPicPr>
          <p:nvPr/>
        </p:nvPicPr>
        <p:blipFill>
          <a:blip r:embed="rId7"/>
          <a:stretch>
            <a:fillRect/>
          </a:stretch>
        </p:blipFill>
        <p:spPr>
          <a:xfrm>
            <a:off x="5331360" y="3227622"/>
            <a:ext cx="4658375" cy="1162212"/>
          </a:xfrm>
          <a:prstGeom prst="rect">
            <a:avLst/>
          </a:prstGeom>
        </p:spPr>
      </p:pic>
      <p:pic>
        <p:nvPicPr>
          <p:cNvPr id="23" name="Image 22">
            <a:extLst>
              <a:ext uri="{FF2B5EF4-FFF2-40B4-BE49-F238E27FC236}">
                <a16:creationId xmlns:a16="http://schemas.microsoft.com/office/drawing/2014/main" id="{8808B902-5D46-9C9C-F514-2A468DF256A8}"/>
              </a:ext>
            </a:extLst>
          </p:cNvPr>
          <p:cNvPicPr>
            <a:picLocks noChangeAspect="1"/>
          </p:cNvPicPr>
          <p:nvPr/>
        </p:nvPicPr>
        <p:blipFill>
          <a:blip r:embed="rId8"/>
          <a:stretch>
            <a:fillRect/>
          </a:stretch>
        </p:blipFill>
        <p:spPr>
          <a:xfrm>
            <a:off x="5968149" y="4463767"/>
            <a:ext cx="6049219" cy="2029108"/>
          </a:xfrm>
          <a:prstGeom prst="rect">
            <a:avLst/>
          </a:prstGeom>
        </p:spPr>
      </p:pic>
      <p:sp>
        <p:nvSpPr>
          <p:cNvPr id="4" name="Espace réservé du pied de page 2">
            <a:extLst>
              <a:ext uri="{FF2B5EF4-FFF2-40B4-BE49-F238E27FC236}">
                <a16:creationId xmlns:a16="http://schemas.microsoft.com/office/drawing/2014/main" id="{FEFC595C-A186-D917-07DC-3B6C366364C8}"/>
              </a:ext>
            </a:extLst>
          </p:cNvPr>
          <p:cNvSpPr>
            <a:spLocks noGrp="1"/>
          </p:cNvSpPr>
          <p:nvPr>
            <p:ph type="ftr" sz="quarter" idx="11"/>
          </p:nvPr>
        </p:nvSpPr>
        <p:spPr>
          <a:xfrm>
            <a:off x="0" y="0"/>
            <a:ext cx="759336" cy="365125"/>
          </a:xfrm>
        </p:spPr>
        <p:txBody>
          <a:bodyPr rtlCol="0"/>
          <a:lstStyle/>
          <a:p>
            <a:pPr rtl="0"/>
            <a:r>
              <a:rPr lang="fr-FR" dirty="0"/>
              <a:t>26/11/2023</a:t>
            </a:r>
          </a:p>
        </p:txBody>
      </p:sp>
    </p:spTree>
    <p:extLst>
      <p:ext uri="{BB962C8B-B14F-4D97-AF65-F5344CB8AC3E}">
        <p14:creationId xmlns:p14="http://schemas.microsoft.com/office/powerpoint/2010/main" val="2461701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2EBF8D-A290-4A0F-A3DD-1A271370B582}"/>
              </a:ext>
            </a:extLst>
          </p:cNvPr>
          <p:cNvSpPr>
            <a:spLocks noGrp="1"/>
          </p:cNvSpPr>
          <p:nvPr>
            <p:ph type="title"/>
          </p:nvPr>
        </p:nvSpPr>
        <p:spPr>
          <a:xfrm>
            <a:off x="2011434" y="704375"/>
            <a:ext cx="8169131" cy="552848"/>
          </a:xfrm>
        </p:spPr>
        <p:txBody>
          <a:bodyPr rtlCol="0">
            <a:normAutofit/>
          </a:bodyPr>
          <a:lstStyle/>
          <a:p>
            <a:pPr algn="ctr" rtl="0"/>
            <a:r>
              <a:rPr lang="fr-FR" sz="2800" b="0" i="0" dirty="0"/>
              <a:t>Les différentes méthodes d’imputation</a:t>
            </a:r>
            <a:endParaRPr lang="fr-FR" dirty="0"/>
          </a:p>
        </p:txBody>
      </p:sp>
      <p:sp>
        <p:nvSpPr>
          <p:cNvPr id="5" name="Espace réservé du numéro de diapositive 4">
            <a:extLst>
              <a:ext uri="{FF2B5EF4-FFF2-40B4-BE49-F238E27FC236}">
                <a16:creationId xmlns:a16="http://schemas.microsoft.com/office/drawing/2014/main" id="{6F957BB2-4223-4B31-9B4E-9A8BE9045B05}"/>
              </a:ext>
            </a:extLst>
          </p:cNvPr>
          <p:cNvSpPr>
            <a:spLocks noGrp="1"/>
          </p:cNvSpPr>
          <p:nvPr>
            <p:ph type="sldNum" sz="quarter" idx="12"/>
          </p:nvPr>
        </p:nvSpPr>
        <p:spPr>
          <a:xfrm>
            <a:off x="11139490" y="6492875"/>
            <a:ext cx="1052510" cy="365125"/>
          </a:xfrm>
        </p:spPr>
        <p:txBody>
          <a:bodyPr rtlCol="0"/>
          <a:lstStyle/>
          <a:p>
            <a:pPr rtl="0"/>
            <a:fld id="{4950F5D8-22E1-4015-8661-E5B1FD28C2DE}" type="slidenum">
              <a:rPr lang="fr-FR" smtClean="0"/>
              <a:pPr rtl="0"/>
              <a:t>11</a:t>
            </a:fld>
            <a:endParaRPr lang="fr-FR" dirty="0"/>
          </a:p>
        </p:txBody>
      </p:sp>
      <p:sp>
        <p:nvSpPr>
          <p:cNvPr id="6" name="ZoneTexte 5">
            <a:extLst>
              <a:ext uri="{FF2B5EF4-FFF2-40B4-BE49-F238E27FC236}">
                <a16:creationId xmlns:a16="http://schemas.microsoft.com/office/drawing/2014/main" id="{4BF7B568-DB53-309D-4DCB-8B531ADE0F9F}"/>
              </a:ext>
            </a:extLst>
          </p:cNvPr>
          <p:cNvSpPr txBox="1"/>
          <p:nvPr/>
        </p:nvSpPr>
        <p:spPr>
          <a:xfrm>
            <a:off x="11001165" y="1903"/>
            <a:ext cx="1190835" cy="369332"/>
          </a:xfrm>
          <a:prstGeom prst="rect">
            <a:avLst/>
          </a:prstGeom>
          <a:noFill/>
        </p:spPr>
        <p:txBody>
          <a:bodyPr wrap="square">
            <a:spAutoFit/>
          </a:bodyPr>
          <a:lstStyle/>
          <a:p>
            <a:r>
              <a:rPr lang="fr-FR" sz="1800" noProof="0" dirty="0">
                <a:solidFill>
                  <a:schemeClr val="accent4"/>
                </a:solidFill>
              </a:rPr>
              <a:t>Nettoyage</a:t>
            </a:r>
            <a:endParaRPr lang="fr-FR" dirty="0">
              <a:solidFill>
                <a:schemeClr val="accent4"/>
              </a:solidFill>
            </a:endParaRPr>
          </a:p>
        </p:txBody>
      </p:sp>
      <p:sp>
        <p:nvSpPr>
          <p:cNvPr id="7" name="Espace réservé de la date 1">
            <a:extLst>
              <a:ext uri="{FF2B5EF4-FFF2-40B4-BE49-F238E27FC236}">
                <a16:creationId xmlns:a16="http://schemas.microsoft.com/office/drawing/2014/main" id="{1AEAAFB8-88B2-362E-42C7-894F7665B9C6}"/>
              </a:ext>
            </a:extLst>
          </p:cNvPr>
          <p:cNvSpPr>
            <a:spLocks noGrp="1"/>
          </p:cNvSpPr>
          <p:nvPr>
            <p:ph type="dt" sz="half" idx="10"/>
          </p:nvPr>
        </p:nvSpPr>
        <p:spPr>
          <a:xfrm>
            <a:off x="9792070" y="6483218"/>
            <a:ext cx="1209096" cy="365125"/>
          </a:xfrm>
        </p:spPr>
        <p:txBody>
          <a:bodyPr rtlCol="0"/>
          <a:lstStyle/>
          <a:p>
            <a:pPr rtl="0"/>
            <a:r>
              <a:rPr lang="fr-FR" dirty="0"/>
              <a:t>Cyril BOURGEOIS</a:t>
            </a:r>
          </a:p>
        </p:txBody>
      </p:sp>
      <p:pic>
        <p:nvPicPr>
          <p:cNvPr id="3" name="Picture 2" descr="COVID-19] Santé Publique France et le Ministère de la Santé publient de  nouveaux supports – Centre hospitalier Laborit">
            <a:extLst>
              <a:ext uri="{FF2B5EF4-FFF2-40B4-BE49-F238E27FC236}">
                <a16:creationId xmlns:a16="http://schemas.microsoft.com/office/drawing/2014/main" id="{F9E40E52-7722-C9CE-D75E-367ADF09A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9490" y="448834"/>
            <a:ext cx="1052511" cy="59203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a:extLst>
              <a:ext uri="{FF2B5EF4-FFF2-40B4-BE49-F238E27FC236}">
                <a16:creationId xmlns:a16="http://schemas.microsoft.com/office/drawing/2014/main" id="{356FEA14-0D88-926E-FB48-625EE53D0F7D}"/>
              </a:ext>
            </a:extLst>
          </p:cNvPr>
          <p:cNvPicPr>
            <a:picLocks noChangeAspect="1"/>
          </p:cNvPicPr>
          <p:nvPr/>
        </p:nvPicPr>
        <p:blipFill>
          <a:blip r:embed="rId4"/>
          <a:stretch>
            <a:fillRect/>
          </a:stretch>
        </p:blipFill>
        <p:spPr>
          <a:xfrm>
            <a:off x="168124" y="2047682"/>
            <a:ext cx="2724887" cy="1946348"/>
          </a:xfrm>
          <a:prstGeom prst="rect">
            <a:avLst/>
          </a:prstGeom>
        </p:spPr>
      </p:pic>
      <p:pic>
        <p:nvPicPr>
          <p:cNvPr id="14" name="Image 13">
            <a:extLst>
              <a:ext uri="{FF2B5EF4-FFF2-40B4-BE49-F238E27FC236}">
                <a16:creationId xmlns:a16="http://schemas.microsoft.com/office/drawing/2014/main" id="{CC4B9754-0F00-2B4A-3D64-2CA2248058C3}"/>
              </a:ext>
            </a:extLst>
          </p:cNvPr>
          <p:cNvPicPr>
            <a:picLocks noChangeAspect="1"/>
          </p:cNvPicPr>
          <p:nvPr/>
        </p:nvPicPr>
        <p:blipFill>
          <a:blip r:embed="rId5"/>
          <a:stretch>
            <a:fillRect/>
          </a:stretch>
        </p:blipFill>
        <p:spPr>
          <a:xfrm>
            <a:off x="3045712" y="2047682"/>
            <a:ext cx="4070510" cy="4767928"/>
          </a:xfrm>
          <a:prstGeom prst="rect">
            <a:avLst/>
          </a:prstGeom>
        </p:spPr>
      </p:pic>
      <p:pic>
        <p:nvPicPr>
          <p:cNvPr id="18" name="Image 17">
            <a:extLst>
              <a:ext uri="{FF2B5EF4-FFF2-40B4-BE49-F238E27FC236}">
                <a16:creationId xmlns:a16="http://schemas.microsoft.com/office/drawing/2014/main" id="{B77CDE67-AF13-CF02-AC23-E5FE7EF1769B}"/>
              </a:ext>
            </a:extLst>
          </p:cNvPr>
          <p:cNvPicPr>
            <a:picLocks noChangeAspect="1"/>
          </p:cNvPicPr>
          <p:nvPr/>
        </p:nvPicPr>
        <p:blipFill>
          <a:blip r:embed="rId6"/>
          <a:stretch>
            <a:fillRect/>
          </a:stretch>
        </p:blipFill>
        <p:spPr>
          <a:xfrm>
            <a:off x="7268923" y="2047682"/>
            <a:ext cx="4625729" cy="552848"/>
          </a:xfrm>
          <a:prstGeom prst="rect">
            <a:avLst/>
          </a:prstGeom>
        </p:spPr>
      </p:pic>
      <p:pic>
        <p:nvPicPr>
          <p:cNvPr id="20" name="Image 19">
            <a:extLst>
              <a:ext uri="{FF2B5EF4-FFF2-40B4-BE49-F238E27FC236}">
                <a16:creationId xmlns:a16="http://schemas.microsoft.com/office/drawing/2014/main" id="{A32179B0-FE99-E386-8BB6-CCC12F8507D0}"/>
              </a:ext>
            </a:extLst>
          </p:cNvPr>
          <p:cNvPicPr>
            <a:picLocks noChangeAspect="1"/>
          </p:cNvPicPr>
          <p:nvPr/>
        </p:nvPicPr>
        <p:blipFill>
          <a:blip r:embed="rId7"/>
          <a:stretch>
            <a:fillRect/>
          </a:stretch>
        </p:blipFill>
        <p:spPr>
          <a:xfrm>
            <a:off x="7268923" y="2663172"/>
            <a:ext cx="4625729" cy="1568043"/>
          </a:xfrm>
          <a:prstGeom prst="rect">
            <a:avLst/>
          </a:prstGeom>
        </p:spPr>
      </p:pic>
      <p:pic>
        <p:nvPicPr>
          <p:cNvPr id="22" name="Image 21">
            <a:extLst>
              <a:ext uri="{FF2B5EF4-FFF2-40B4-BE49-F238E27FC236}">
                <a16:creationId xmlns:a16="http://schemas.microsoft.com/office/drawing/2014/main" id="{50D2F392-495F-F77C-7828-3D6EA856F1BE}"/>
              </a:ext>
            </a:extLst>
          </p:cNvPr>
          <p:cNvPicPr>
            <a:picLocks noChangeAspect="1"/>
          </p:cNvPicPr>
          <p:nvPr/>
        </p:nvPicPr>
        <p:blipFill>
          <a:blip r:embed="rId8"/>
          <a:stretch>
            <a:fillRect/>
          </a:stretch>
        </p:blipFill>
        <p:spPr>
          <a:xfrm>
            <a:off x="7268923" y="4349451"/>
            <a:ext cx="3096057" cy="2143424"/>
          </a:xfrm>
          <a:prstGeom prst="rect">
            <a:avLst/>
          </a:prstGeom>
        </p:spPr>
      </p:pic>
      <p:sp>
        <p:nvSpPr>
          <p:cNvPr id="8" name="Espace réservé du pied de page 2">
            <a:extLst>
              <a:ext uri="{FF2B5EF4-FFF2-40B4-BE49-F238E27FC236}">
                <a16:creationId xmlns:a16="http://schemas.microsoft.com/office/drawing/2014/main" id="{85CBE90E-0B6F-52F5-53FC-192BBF14BC30}"/>
              </a:ext>
            </a:extLst>
          </p:cNvPr>
          <p:cNvSpPr>
            <a:spLocks noGrp="1"/>
          </p:cNvSpPr>
          <p:nvPr>
            <p:ph type="ftr" sz="quarter" idx="11"/>
          </p:nvPr>
        </p:nvSpPr>
        <p:spPr>
          <a:xfrm>
            <a:off x="0" y="0"/>
            <a:ext cx="759336" cy="365125"/>
          </a:xfrm>
        </p:spPr>
        <p:txBody>
          <a:bodyPr rtlCol="0"/>
          <a:lstStyle/>
          <a:p>
            <a:pPr rtl="0"/>
            <a:r>
              <a:rPr lang="fr-FR" dirty="0"/>
              <a:t>26/11/2023</a:t>
            </a:r>
          </a:p>
        </p:txBody>
      </p:sp>
    </p:spTree>
    <p:extLst>
      <p:ext uri="{BB962C8B-B14F-4D97-AF65-F5344CB8AC3E}">
        <p14:creationId xmlns:p14="http://schemas.microsoft.com/office/powerpoint/2010/main" val="924218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012382-0E2D-B8E2-5F9E-FD72EC34AEFB}"/>
              </a:ext>
            </a:extLst>
          </p:cNvPr>
          <p:cNvSpPr>
            <a:spLocks noGrp="1"/>
          </p:cNvSpPr>
          <p:nvPr>
            <p:ph type="title"/>
          </p:nvPr>
        </p:nvSpPr>
        <p:spPr>
          <a:xfrm>
            <a:off x="3374365" y="691947"/>
            <a:ext cx="4906993" cy="552848"/>
          </a:xfrm>
        </p:spPr>
        <p:txBody>
          <a:bodyPr/>
          <a:lstStyle/>
          <a:p>
            <a:r>
              <a:rPr lang="fr-FR" dirty="0"/>
              <a:t>Variables et </a:t>
            </a:r>
            <a:r>
              <a:rPr lang="fr-FR" dirty="0" err="1"/>
              <a:t>corrÉLATIONS</a:t>
            </a:r>
            <a:endParaRPr lang="fr-FR" dirty="0"/>
          </a:p>
        </p:txBody>
      </p:sp>
      <p:pic>
        <p:nvPicPr>
          <p:cNvPr id="6" name="Image 5">
            <a:extLst>
              <a:ext uri="{FF2B5EF4-FFF2-40B4-BE49-F238E27FC236}">
                <a16:creationId xmlns:a16="http://schemas.microsoft.com/office/drawing/2014/main" id="{B73F10B3-81B5-7EE6-835C-045289AF2B01}"/>
              </a:ext>
            </a:extLst>
          </p:cNvPr>
          <p:cNvPicPr>
            <a:picLocks noChangeAspect="1"/>
          </p:cNvPicPr>
          <p:nvPr/>
        </p:nvPicPr>
        <p:blipFill>
          <a:blip r:embed="rId2"/>
          <a:stretch>
            <a:fillRect/>
          </a:stretch>
        </p:blipFill>
        <p:spPr>
          <a:xfrm>
            <a:off x="201097" y="2545723"/>
            <a:ext cx="3503714" cy="1807471"/>
          </a:xfrm>
          <a:prstGeom prst="rect">
            <a:avLst/>
          </a:prstGeom>
        </p:spPr>
      </p:pic>
      <p:pic>
        <p:nvPicPr>
          <p:cNvPr id="8" name="Image 7">
            <a:extLst>
              <a:ext uri="{FF2B5EF4-FFF2-40B4-BE49-F238E27FC236}">
                <a16:creationId xmlns:a16="http://schemas.microsoft.com/office/drawing/2014/main" id="{31D4C390-CBA2-272F-B21A-3CE3CAF488D3}"/>
              </a:ext>
            </a:extLst>
          </p:cNvPr>
          <p:cNvPicPr>
            <a:picLocks noChangeAspect="1"/>
          </p:cNvPicPr>
          <p:nvPr/>
        </p:nvPicPr>
        <p:blipFill>
          <a:blip r:embed="rId3"/>
          <a:stretch>
            <a:fillRect/>
          </a:stretch>
        </p:blipFill>
        <p:spPr>
          <a:xfrm>
            <a:off x="201097" y="4467704"/>
            <a:ext cx="3503714" cy="1821707"/>
          </a:xfrm>
          <a:prstGeom prst="rect">
            <a:avLst/>
          </a:prstGeom>
        </p:spPr>
      </p:pic>
      <p:pic>
        <p:nvPicPr>
          <p:cNvPr id="10" name="Image 9">
            <a:extLst>
              <a:ext uri="{FF2B5EF4-FFF2-40B4-BE49-F238E27FC236}">
                <a16:creationId xmlns:a16="http://schemas.microsoft.com/office/drawing/2014/main" id="{03E0F818-EB0E-F727-A24E-56CFB69326B4}"/>
              </a:ext>
            </a:extLst>
          </p:cNvPr>
          <p:cNvPicPr>
            <a:picLocks noChangeAspect="1"/>
          </p:cNvPicPr>
          <p:nvPr/>
        </p:nvPicPr>
        <p:blipFill>
          <a:blip r:embed="rId4"/>
          <a:stretch>
            <a:fillRect/>
          </a:stretch>
        </p:blipFill>
        <p:spPr>
          <a:xfrm>
            <a:off x="3843077" y="3855556"/>
            <a:ext cx="4703964" cy="2433855"/>
          </a:xfrm>
          <a:prstGeom prst="rect">
            <a:avLst/>
          </a:prstGeom>
        </p:spPr>
      </p:pic>
      <p:pic>
        <p:nvPicPr>
          <p:cNvPr id="5" name="Image 4">
            <a:extLst>
              <a:ext uri="{FF2B5EF4-FFF2-40B4-BE49-F238E27FC236}">
                <a16:creationId xmlns:a16="http://schemas.microsoft.com/office/drawing/2014/main" id="{945AF780-576E-79BD-77F9-651D50339A65}"/>
              </a:ext>
            </a:extLst>
          </p:cNvPr>
          <p:cNvPicPr>
            <a:picLocks noChangeAspect="1"/>
          </p:cNvPicPr>
          <p:nvPr/>
        </p:nvPicPr>
        <p:blipFill>
          <a:blip r:embed="rId5"/>
          <a:stretch>
            <a:fillRect/>
          </a:stretch>
        </p:blipFill>
        <p:spPr>
          <a:xfrm>
            <a:off x="8685307" y="3390421"/>
            <a:ext cx="3353234" cy="2898990"/>
          </a:xfrm>
          <a:prstGeom prst="rect">
            <a:avLst/>
          </a:prstGeom>
        </p:spPr>
      </p:pic>
      <p:pic>
        <p:nvPicPr>
          <p:cNvPr id="9" name="Image 8">
            <a:extLst>
              <a:ext uri="{FF2B5EF4-FFF2-40B4-BE49-F238E27FC236}">
                <a16:creationId xmlns:a16="http://schemas.microsoft.com/office/drawing/2014/main" id="{2A1A7DF5-16EF-BAE3-57CA-C91F2765D0F1}"/>
              </a:ext>
            </a:extLst>
          </p:cNvPr>
          <p:cNvPicPr>
            <a:picLocks noChangeAspect="1"/>
          </p:cNvPicPr>
          <p:nvPr/>
        </p:nvPicPr>
        <p:blipFill>
          <a:blip r:embed="rId6"/>
          <a:stretch>
            <a:fillRect/>
          </a:stretch>
        </p:blipFill>
        <p:spPr>
          <a:xfrm>
            <a:off x="3843077" y="2545723"/>
            <a:ext cx="1190791" cy="1124107"/>
          </a:xfrm>
          <a:prstGeom prst="rect">
            <a:avLst/>
          </a:prstGeom>
        </p:spPr>
      </p:pic>
      <p:pic>
        <p:nvPicPr>
          <p:cNvPr id="11" name="Picture 2" descr="COVID-19] Santé Publique France et le Ministère de la Santé publient de  nouveaux supports – Centre hospitalier Laborit">
            <a:extLst>
              <a:ext uri="{FF2B5EF4-FFF2-40B4-BE49-F238E27FC236}">
                <a16:creationId xmlns:a16="http://schemas.microsoft.com/office/drawing/2014/main" id="{6B5F085E-00AF-3B59-4B12-79A94B4F77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39489" y="388485"/>
            <a:ext cx="1052511" cy="592037"/>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971FA250-5C98-FB48-9D60-2A065B3B4122}"/>
              </a:ext>
            </a:extLst>
          </p:cNvPr>
          <p:cNvSpPr txBox="1"/>
          <p:nvPr/>
        </p:nvSpPr>
        <p:spPr>
          <a:xfrm>
            <a:off x="10765765" y="1903"/>
            <a:ext cx="1426235" cy="369332"/>
          </a:xfrm>
          <a:prstGeom prst="rect">
            <a:avLst/>
          </a:prstGeom>
          <a:noFill/>
        </p:spPr>
        <p:txBody>
          <a:bodyPr wrap="square">
            <a:spAutoFit/>
          </a:bodyPr>
          <a:lstStyle/>
          <a:p>
            <a:r>
              <a:rPr lang="fr-FR" dirty="0">
                <a:solidFill>
                  <a:schemeClr val="accent4"/>
                </a:solidFill>
              </a:rPr>
              <a:t>Corrélations</a:t>
            </a:r>
          </a:p>
        </p:txBody>
      </p:sp>
      <p:sp>
        <p:nvSpPr>
          <p:cNvPr id="3" name="Espace réservé du numéro de diapositive 3">
            <a:extLst>
              <a:ext uri="{FF2B5EF4-FFF2-40B4-BE49-F238E27FC236}">
                <a16:creationId xmlns:a16="http://schemas.microsoft.com/office/drawing/2014/main" id="{4C187105-A97A-9AE6-2AFE-26E47B075868}"/>
              </a:ext>
            </a:extLst>
          </p:cNvPr>
          <p:cNvSpPr>
            <a:spLocks noGrp="1"/>
          </p:cNvSpPr>
          <p:nvPr>
            <p:ph type="sldNum" sz="quarter" idx="12"/>
          </p:nvPr>
        </p:nvSpPr>
        <p:spPr>
          <a:xfrm>
            <a:off x="11139490" y="6483217"/>
            <a:ext cx="1052510" cy="365125"/>
          </a:xfrm>
        </p:spPr>
        <p:txBody>
          <a:bodyPr rtlCol="0"/>
          <a:lstStyle/>
          <a:p>
            <a:pPr rtl="0"/>
            <a:fld id="{DBA1B0FB-D917-4C8C-928F-313BD683BF39}" type="slidenum">
              <a:rPr lang="fr-FR" smtClean="0"/>
              <a:t>12</a:t>
            </a:fld>
            <a:endParaRPr lang="fr-FR" dirty="0"/>
          </a:p>
        </p:txBody>
      </p:sp>
      <p:sp>
        <p:nvSpPr>
          <p:cNvPr id="4" name="ZoneTexte 3">
            <a:extLst>
              <a:ext uri="{FF2B5EF4-FFF2-40B4-BE49-F238E27FC236}">
                <a16:creationId xmlns:a16="http://schemas.microsoft.com/office/drawing/2014/main" id="{E85E3C9F-A13A-FCC8-109C-312F5A25FF73}"/>
              </a:ext>
            </a:extLst>
          </p:cNvPr>
          <p:cNvSpPr txBox="1"/>
          <p:nvPr/>
        </p:nvSpPr>
        <p:spPr>
          <a:xfrm>
            <a:off x="129397" y="2083528"/>
            <a:ext cx="7988060" cy="369332"/>
          </a:xfrm>
          <a:prstGeom prst="rect">
            <a:avLst/>
          </a:prstGeom>
          <a:noFill/>
        </p:spPr>
        <p:txBody>
          <a:bodyPr wrap="square" rtlCol="0">
            <a:spAutoFit/>
          </a:bodyPr>
          <a:lstStyle/>
          <a:p>
            <a:r>
              <a:rPr lang="fr-FR" dirty="0">
                <a:solidFill>
                  <a:schemeClr val="bg1"/>
                </a:solidFill>
              </a:rPr>
              <a:t>Comparaison entre le nutrition-score-fr_100gr &amp; le nutrition –score-uk-uk_100gr :</a:t>
            </a:r>
          </a:p>
        </p:txBody>
      </p:sp>
      <p:sp>
        <p:nvSpPr>
          <p:cNvPr id="7" name="Espace réservé de la date 1">
            <a:extLst>
              <a:ext uri="{FF2B5EF4-FFF2-40B4-BE49-F238E27FC236}">
                <a16:creationId xmlns:a16="http://schemas.microsoft.com/office/drawing/2014/main" id="{841545EB-0774-0CFD-2BC3-55680EEBBEF8}"/>
              </a:ext>
            </a:extLst>
          </p:cNvPr>
          <p:cNvSpPr>
            <a:spLocks noGrp="1"/>
          </p:cNvSpPr>
          <p:nvPr>
            <p:ph type="dt" sz="half" idx="10"/>
          </p:nvPr>
        </p:nvSpPr>
        <p:spPr>
          <a:xfrm>
            <a:off x="9792070" y="6483218"/>
            <a:ext cx="1209096" cy="365125"/>
          </a:xfrm>
        </p:spPr>
        <p:txBody>
          <a:bodyPr rtlCol="0"/>
          <a:lstStyle/>
          <a:p>
            <a:pPr rtl="0"/>
            <a:r>
              <a:rPr lang="fr-FR" dirty="0"/>
              <a:t>Cyril BOURGEOIS</a:t>
            </a:r>
          </a:p>
        </p:txBody>
      </p:sp>
      <p:sp>
        <p:nvSpPr>
          <p:cNvPr id="14" name="Espace réservé du pied de page 2">
            <a:extLst>
              <a:ext uri="{FF2B5EF4-FFF2-40B4-BE49-F238E27FC236}">
                <a16:creationId xmlns:a16="http://schemas.microsoft.com/office/drawing/2014/main" id="{868075E7-887E-0BEB-8DE8-6AA10A3762B7}"/>
              </a:ext>
            </a:extLst>
          </p:cNvPr>
          <p:cNvSpPr>
            <a:spLocks noGrp="1"/>
          </p:cNvSpPr>
          <p:nvPr>
            <p:ph type="ftr" sz="quarter" idx="11"/>
          </p:nvPr>
        </p:nvSpPr>
        <p:spPr>
          <a:xfrm>
            <a:off x="0" y="0"/>
            <a:ext cx="759336" cy="365125"/>
          </a:xfrm>
        </p:spPr>
        <p:txBody>
          <a:bodyPr rtlCol="0"/>
          <a:lstStyle/>
          <a:p>
            <a:pPr rtl="0"/>
            <a:r>
              <a:rPr lang="fr-FR" dirty="0"/>
              <a:t>26/11/2023</a:t>
            </a:r>
          </a:p>
        </p:txBody>
      </p:sp>
    </p:spTree>
    <p:extLst>
      <p:ext uri="{BB962C8B-B14F-4D97-AF65-F5344CB8AC3E}">
        <p14:creationId xmlns:p14="http://schemas.microsoft.com/office/powerpoint/2010/main" val="2451172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4B33E6-DFD2-2532-CDB6-2107DA64DE34}"/>
              </a:ext>
            </a:extLst>
          </p:cNvPr>
          <p:cNvSpPr>
            <a:spLocks noGrp="1"/>
          </p:cNvSpPr>
          <p:nvPr>
            <p:ph type="title"/>
          </p:nvPr>
        </p:nvSpPr>
        <p:spPr>
          <a:xfrm>
            <a:off x="3327926" y="1016294"/>
            <a:ext cx="6862011" cy="552848"/>
          </a:xfrm>
        </p:spPr>
        <p:txBody>
          <a:bodyPr>
            <a:normAutofit fontScale="90000"/>
          </a:bodyPr>
          <a:lstStyle/>
          <a:p>
            <a:r>
              <a:rPr lang="fr-FR" sz="2800" b="0" i="0" dirty="0"/>
              <a:t>Analyses Univariées / </a:t>
            </a:r>
            <a:r>
              <a:rPr lang="fr-FR" sz="2800" b="0" i="0" dirty="0" err="1"/>
              <a:t>Multi-variées</a:t>
            </a:r>
            <a:br>
              <a:rPr lang="fr-FR" sz="2800" noProof="0" dirty="0"/>
            </a:br>
            <a:endParaRPr lang="fr-FR" dirty="0"/>
          </a:p>
        </p:txBody>
      </p:sp>
      <p:pic>
        <p:nvPicPr>
          <p:cNvPr id="6" name="Image 5">
            <a:extLst>
              <a:ext uri="{FF2B5EF4-FFF2-40B4-BE49-F238E27FC236}">
                <a16:creationId xmlns:a16="http://schemas.microsoft.com/office/drawing/2014/main" id="{DC829010-7F31-D010-CE6D-58967B31A632}"/>
              </a:ext>
            </a:extLst>
          </p:cNvPr>
          <p:cNvPicPr>
            <a:picLocks noChangeAspect="1"/>
          </p:cNvPicPr>
          <p:nvPr/>
        </p:nvPicPr>
        <p:blipFill>
          <a:blip r:embed="rId2"/>
          <a:stretch>
            <a:fillRect/>
          </a:stretch>
        </p:blipFill>
        <p:spPr>
          <a:xfrm>
            <a:off x="966407" y="2416364"/>
            <a:ext cx="3170324" cy="1287944"/>
          </a:xfrm>
          <a:prstGeom prst="rect">
            <a:avLst/>
          </a:prstGeom>
        </p:spPr>
      </p:pic>
      <p:pic>
        <p:nvPicPr>
          <p:cNvPr id="8" name="Image 7">
            <a:extLst>
              <a:ext uri="{FF2B5EF4-FFF2-40B4-BE49-F238E27FC236}">
                <a16:creationId xmlns:a16="http://schemas.microsoft.com/office/drawing/2014/main" id="{177C4127-25F3-19F1-997F-2F5886FA7347}"/>
              </a:ext>
            </a:extLst>
          </p:cNvPr>
          <p:cNvPicPr>
            <a:picLocks noChangeAspect="1"/>
          </p:cNvPicPr>
          <p:nvPr/>
        </p:nvPicPr>
        <p:blipFill>
          <a:blip r:embed="rId3"/>
          <a:stretch>
            <a:fillRect/>
          </a:stretch>
        </p:blipFill>
        <p:spPr>
          <a:xfrm>
            <a:off x="966407" y="3696539"/>
            <a:ext cx="3170324" cy="1276500"/>
          </a:xfrm>
          <a:prstGeom prst="rect">
            <a:avLst/>
          </a:prstGeom>
        </p:spPr>
      </p:pic>
      <p:pic>
        <p:nvPicPr>
          <p:cNvPr id="10" name="Image 9">
            <a:extLst>
              <a:ext uri="{FF2B5EF4-FFF2-40B4-BE49-F238E27FC236}">
                <a16:creationId xmlns:a16="http://schemas.microsoft.com/office/drawing/2014/main" id="{93607079-9F8B-ED61-70CD-680E61FD1AC6}"/>
              </a:ext>
            </a:extLst>
          </p:cNvPr>
          <p:cNvPicPr>
            <a:picLocks noChangeAspect="1"/>
          </p:cNvPicPr>
          <p:nvPr/>
        </p:nvPicPr>
        <p:blipFill>
          <a:blip r:embed="rId4"/>
          <a:stretch>
            <a:fillRect/>
          </a:stretch>
        </p:blipFill>
        <p:spPr>
          <a:xfrm>
            <a:off x="966408" y="4973039"/>
            <a:ext cx="3170324" cy="1274449"/>
          </a:xfrm>
          <a:prstGeom prst="rect">
            <a:avLst/>
          </a:prstGeom>
        </p:spPr>
      </p:pic>
      <p:pic>
        <p:nvPicPr>
          <p:cNvPr id="12" name="Image 11">
            <a:extLst>
              <a:ext uri="{FF2B5EF4-FFF2-40B4-BE49-F238E27FC236}">
                <a16:creationId xmlns:a16="http://schemas.microsoft.com/office/drawing/2014/main" id="{16E65D0A-FD13-9618-F68D-357C91A791F6}"/>
              </a:ext>
            </a:extLst>
          </p:cNvPr>
          <p:cNvPicPr>
            <a:picLocks noChangeAspect="1"/>
          </p:cNvPicPr>
          <p:nvPr/>
        </p:nvPicPr>
        <p:blipFill>
          <a:blip r:embed="rId5"/>
          <a:stretch>
            <a:fillRect/>
          </a:stretch>
        </p:blipFill>
        <p:spPr>
          <a:xfrm>
            <a:off x="8298174" y="3696539"/>
            <a:ext cx="3170324" cy="1282850"/>
          </a:xfrm>
          <a:prstGeom prst="rect">
            <a:avLst/>
          </a:prstGeom>
        </p:spPr>
      </p:pic>
      <p:pic>
        <p:nvPicPr>
          <p:cNvPr id="14" name="Image 13">
            <a:extLst>
              <a:ext uri="{FF2B5EF4-FFF2-40B4-BE49-F238E27FC236}">
                <a16:creationId xmlns:a16="http://schemas.microsoft.com/office/drawing/2014/main" id="{A7E5E555-D457-36A7-9AB7-F230B5DF3019}"/>
              </a:ext>
            </a:extLst>
          </p:cNvPr>
          <p:cNvPicPr>
            <a:picLocks noChangeAspect="1"/>
          </p:cNvPicPr>
          <p:nvPr/>
        </p:nvPicPr>
        <p:blipFill>
          <a:blip r:embed="rId6"/>
          <a:stretch>
            <a:fillRect/>
          </a:stretch>
        </p:blipFill>
        <p:spPr>
          <a:xfrm>
            <a:off x="4747274" y="2588983"/>
            <a:ext cx="2940359" cy="1188864"/>
          </a:xfrm>
          <a:prstGeom prst="rect">
            <a:avLst/>
          </a:prstGeom>
        </p:spPr>
      </p:pic>
      <p:pic>
        <p:nvPicPr>
          <p:cNvPr id="16" name="Image 15">
            <a:extLst>
              <a:ext uri="{FF2B5EF4-FFF2-40B4-BE49-F238E27FC236}">
                <a16:creationId xmlns:a16="http://schemas.microsoft.com/office/drawing/2014/main" id="{520B2699-094F-3F2D-45A4-84926A67D703}"/>
              </a:ext>
            </a:extLst>
          </p:cNvPr>
          <p:cNvPicPr>
            <a:picLocks noChangeAspect="1"/>
          </p:cNvPicPr>
          <p:nvPr/>
        </p:nvPicPr>
        <p:blipFill>
          <a:blip r:embed="rId7"/>
          <a:stretch>
            <a:fillRect/>
          </a:stretch>
        </p:blipFill>
        <p:spPr>
          <a:xfrm>
            <a:off x="4747274" y="3777847"/>
            <a:ext cx="2940359" cy="1201542"/>
          </a:xfrm>
          <a:prstGeom prst="rect">
            <a:avLst/>
          </a:prstGeom>
        </p:spPr>
      </p:pic>
      <p:pic>
        <p:nvPicPr>
          <p:cNvPr id="18" name="Image 17">
            <a:extLst>
              <a:ext uri="{FF2B5EF4-FFF2-40B4-BE49-F238E27FC236}">
                <a16:creationId xmlns:a16="http://schemas.microsoft.com/office/drawing/2014/main" id="{907B3F97-3139-5145-7638-B72F0BFABF58}"/>
              </a:ext>
            </a:extLst>
          </p:cNvPr>
          <p:cNvPicPr>
            <a:picLocks noChangeAspect="1"/>
          </p:cNvPicPr>
          <p:nvPr/>
        </p:nvPicPr>
        <p:blipFill>
          <a:blip r:embed="rId8"/>
          <a:stretch>
            <a:fillRect/>
          </a:stretch>
        </p:blipFill>
        <p:spPr>
          <a:xfrm>
            <a:off x="4747274" y="4979389"/>
            <a:ext cx="2940359" cy="1181004"/>
          </a:xfrm>
          <a:prstGeom prst="rect">
            <a:avLst/>
          </a:prstGeom>
        </p:spPr>
      </p:pic>
      <p:pic>
        <p:nvPicPr>
          <p:cNvPr id="20" name="Image 19">
            <a:extLst>
              <a:ext uri="{FF2B5EF4-FFF2-40B4-BE49-F238E27FC236}">
                <a16:creationId xmlns:a16="http://schemas.microsoft.com/office/drawing/2014/main" id="{D1FD4770-4F97-A65A-36B4-710442A3A1CB}"/>
              </a:ext>
            </a:extLst>
          </p:cNvPr>
          <p:cNvPicPr>
            <a:picLocks noChangeAspect="1"/>
          </p:cNvPicPr>
          <p:nvPr/>
        </p:nvPicPr>
        <p:blipFill>
          <a:blip r:embed="rId9"/>
          <a:stretch>
            <a:fillRect/>
          </a:stretch>
        </p:blipFill>
        <p:spPr>
          <a:xfrm>
            <a:off x="8298175" y="2431067"/>
            <a:ext cx="3170324" cy="1273370"/>
          </a:xfrm>
          <a:prstGeom prst="rect">
            <a:avLst/>
          </a:prstGeom>
        </p:spPr>
      </p:pic>
      <p:pic>
        <p:nvPicPr>
          <p:cNvPr id="22" name="Image 21">
            <a:extLst>
              <a:ext uri="{FF2B5EF4-FFF2-40B4-BE49-F238E27FC236}">
                <a16:creationId xmlns:a16="http://schemas.microsoft.com/office/drawing/2014/main" id="{8AB08EFF-57B2-A41C-C46F-C28DED6B722A}"/>
              </a:ext>
            </a:extLst>
          </p:cNvPr>
          <p:cNvPicPr>
            <a:picLocks noChangeAspect="1"/>
          </p:cNvPicPr>
          <p:nvPr/>
        </p:nvPicPr>
        <p:blipFill>
          <a:blip r:embed="rId10"/>
          <a:stretch>
            <a:fillRect/>
          </a:stretch>
        </p:blipFill>
        <p:spPr>
          <a:xfrm>
            <a:off x="8298174" y="4979389"/>
            <a:ext cx="3170324" cy="1275501"/>
          </a:xfrm>
          <a:prstGeom prst="rect">
            <a:avLst/>
          </a:prstGeom>
        </p:spPr>
      </p:pic>
      <p:sp>
        <p:nvSpPr>
          <p:cNvPr id="3" name="ZoneTexte 2">
            <a:extLst>
              <a:ext uri="{FF2B5EF4-FFF2-40B4-BE49-F238E27FC236}">
                <a16:creationId xmlns:a16="http://schemas.microsoft.com/office/drawing/2014/main" id="{AB090A4B-A960-1DFD-AEEE-FE88B376C605}"/>
              </a:ext>
            </a:extLst>
          </p:cNvPr>
          <p:cNvSpPr txBox="1"/>
          <p:nvPr/>
        </p:nvSpPr>
        <p:spPr>
          <a:xfrm>
            <a:off x="9920377" y="1903"/>
            <a:ext cx="2271624" cy="369332"/>
          </a:xfrm>
          <a:prstGeom prst="rect">
            <a:avLst/>
          </a:prstGeom>
          <a:noFill/>
        </p:spPr>
        <p:txBody>
          <a:bodyPr wrap="square">
            <a:spAutoFit/>
          </a:bodyPr>
          <a:lstStyle/>
          <a:p>
            <a:r>
              <a:rPr lang="fr-FR" dirty="0">
                <a:solidFill>
                  <a:schemeClr val="accent4"/>
                </a:solidFill>
              </a:rPr>
              <a:t>Analyses </a:t>
            </a:r>
            <a:r>
              <a:rPr lang="fr-FR" dirty="0" err="1">
                <a:solidFill>
                  <a:schemeClr val="accent4"/>
                </a:solidFill>
              </a:rPr>
              <a:t>multi-variées</a:t>
            </a:r>
            <a:endParaRPr lang="fr-FR" dirty="0">
              <a:solidFill>
                <a:schemeClr val="accent4"/>
              </a:solidFill>
            </a:endParaRPr>
          </a:p>
        </p:txBody>
      </p:sp>
      <p:pic>
        <p:nvPicPr>
          <p:cNvPr id="5" name="Picture 2" descr="COVID-19] Santé Publique France et le Ministère de la Santé publient de  nouveaux supports – Centre hospitalier Laborit">
            <a:extLst>
              <a:ext uri="{FF2B5EF4-FFF2-40B4-BE49-F238E27FC236}">
                <a16:creationId xmlns:a16="http://schemas.microsoft.com/office/drawing/2014/main" id="{86EEF9BD-9320-5D3A-B806-E6036B84281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139489" y="416673"/>
            <a:ext cx="1052511" cy="592037"/>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1">
            <a:extLst>
              <a:ext uri="{FF2B5EF4-FFF2-40B4-BE49-F238E27FC236}">
                <a16:creationId xmlns:a16="http://schemas.microsoft.com/office/drawing/2014/main" id="{807E06AE-9735-D6D9-19F4-FCA5C1D51294}"/>
              </a:ext>
            </a:extLst>
          </p:cNvPr>
          <p:cNvSpPr>
            <a:spLocks noGrp="1"/>
          </p:cNvSpPr>
          <p:nvPr>
            <p:ph type="dt" sz="half" idx="10"/>
          </p:nvPr>
        </p:nvSpPr>
        <p:spPr>
          <a:xfrm>
            <a:off x="9792070" y="6483218"/>
            <a:ext cx="1209096" cy="365125"/>
          </a:xfrm>
        </p:spPr>
        <p:txBody>
          <a:bodyPr rtlCol="0"/>
          <a:lstStyle/>
          <a:p>
            <a:pPr rtl="0"/>
            <a:r>
              <a:rPr lang="fr-FR" dirty="0"/>
              <a:t>Cyril BOURGEOIS</a:t>
            </a:r>
          </a:p>
        </p:txBody>
      </p:sp>
      <p:sp>
        <p:nvSpPr>
          <p:cNvPr id="7" name="ZoneTexte 6">
            <a:extLst>
              <a:ext uri="{FF2B5EF4-FFF2-40B4-BE49-F238E27FC236}">
                <a16:creationId xmlns:a16="http://schemas.microsoft.com/office/drawing/2014/main" id="{0001F255-6122-EFA4-B571-0D5D463F5C9E}"/>
              </a:ext>
            </a:extLst>
          </p:cNvPr>
          <p:cNvSpPr txBox="1"/>
          <p:nvPr/>
        </p:nvSpPr>
        <p:spPr>
          <a:xfrm>
            <a:off x="966407" y="1974978"/>
            <a:ext cx="6862011" cy="369332"/>
          </a:xfrm>
          <a:prstGeom prst="rect">
            <a:avLst/>
          </a:prstGeom>
          <a:noFill/>
        </p:spPr>
        <p:txBody>
          <a:bodyPr wrap="square" rtlCol="0">
            <a:spAutoFit/>
          </a:bodyPr>
          <a:lstStyle/>
          <a:p>
            <a:r>
              <a:rPr lang="fr-FR" dirty="0">
                <a:solidFill>
                  <a:schemeClr val="bg1"/>
                </a:solidFill>
              </a:rPr>
              <a:t>Répartition des différentes variables par rapport au </a:t>
            </a:r>
            <a:r>
              <a:rPr lang="fr-FR" dirty="0" err="1">
                <a:solidFill>
                  <a:schemeClr val="bg1"/>
                </a:solidFill>
              </a:rPr>
              <a:t>nutrition_grade_fr</a:t>
            </a:r>
            <a:r>
              <a:rPr lang="fr-FR" dirty="0">
                <a:solidFill>
                  <a:schemeClr val="bg1"/>
                </a:solidFill>
              </a:rPr>
              <a:t> :</a:t>
            </a:r>
          </a:p>
        </p:txBody>
      </p:sp>
      <p:sp>
        <p:nvSpPr>
          <p:cNvPr id="9" name="Espace réservé du numéro de diapositive 4">
            <a:extLst>
              <a:ext uri="{FF2B5EF4-FFF2-40B4-BE49-F238E27FC236}">
                <a16:creationId xmlns:a16="http://schemas.microsoft.com/office/drawing/2014/main" id="{40EC5BE1-1D60-14E6-DDCA-FC2999CDAE4F}"/>
              </a:ext>
            </a:extLst>
          </p:cNvPr>
          <p:cNvSpPr>
            <a:spLocks noGrp="1"/>
          </p:cNvSpPr>
          <p:nvPr>
            <p:ph type="sldNum" sz="quarter" idx="12"/>
          </p:nvPr>
        </p:nvSpPr>
        <p:spPr>
          <a:xfrm>
            <a:off x="11139490" y="6483217"/>
            <a:ext cx="1052510" cy="365125"/>
          </a:xfrm>
        </p:spPr>
        <p:txBody>
          <a:bodyPr rtlCol="0"/>
          <a:lstStyle/>
          <a:p>
            <a:pPr rtl="0"/>
            <a:fld id="{4950F5D8-22E1-4015-8661-E5B1FD28C2DE}" type="slidenum">
              <a:rPr lang="fr-FR" smtClean="0"/>
              <a:pPr rtl="0"/>
              <a:t>13</a:t>
            </a:fld>
            <a:endParaRPr lang="fr-FR" dirty="0"/>
          </a:p>
        </p:txBody>
      </p:sp>
      <p:sp>
        <p:nvSpPr>
          <p:cNvPr id="11" name="Espace réservé du pied de page 2">
            <a:extLst>
              <a:ext uri="{FF2B5EF4-FFF2-40B4-BE49-F238E27FC236}">
                <a16:creationId xmlns:a16="http://schemas.microsoft.com/office/drawing/2014/main" id="{5BA09174-3075-F5D4-34F9-9E347CCBDD2A}"/>
              </a:ext>
            </a:extLst>
          </p:cNvPr>
          <p:cNvSpPr>
            <a:spLocks noGrp="1"/>
          </p:cNvSpPr>
          <p:nvPr>
            <p:ph type="ftr" sz="quarter" idx="11"/>
          </p:nvPr>
        </p:nvSpPr>
        <p:spPr>
          <a:xfrm>
            <a:off x="0" y="0"/>
            <a:ext cx="759336" cy="365125"/>
          </a:xfrm>
        </p:spPr>
        <p:txBody>
          <a:bodyPr rtlCol="0"/>
          <a:lstStyle/>
          <a:p>
            <a:pPr rtl="0"/>
            <a:r>
              <a:rPr lang="fr-FR" dirty="0"/>
              <a:t>26/11/2023</a:t>
            </a:r>
          </a:p>
        </p:txBody>
      </p:sp>
    </p:spTree>
    <p:extLst>
      <p:ext uri="{BB962C8B-B14F-4D97-AF65-F5344CB8AC3E}">
        <p14:creationId xmlns:p14="http://schemas.microsoft.com/office/powerpoint/2010/main" val="2074019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2EBF8D-A290-4A0F-A3DD-1A271370B582}"/>
              </a:ext>
            </a:extLst>
          </p:cNvPr>
          <p:cNvSpPr>
            <a:spLocks noGrp="1"/>
          </p:cNvSpPr>
          <p:nvPr>
            <p:ph type="title"/>
          </p:nvPr>
        </p:nvSpPr>
        <p:spPr>
          <a:xfrm>
            <a:off x="1755694" y="612088"/>
            <a:ext cx="8169131" cy="552848"/>
          </a:xfrm>
        </p:spPr>
        <p:txBody>
          <a:bodyPr rtlCol="0">
            <a:normAutofit/>
          </a:bodyPr>
          <a:lstStyle/>
          <a:p>
            <a:pPr algn="ctr" rtl="0"/>
            <a:r>
              <a:rPr lang="fr-FR" sz="2800" b="0" i="0" dirty="0" err="1"/>
              <a:t>ANALYSEs</a:t>
            </a:r>
            <a:r>
              <a:rPr lang="fr-FR" sz="2800" b="0" i="0" dirty="0"/>
              <a:t> MULTI-VARIÉES</a:t>
            </a:r>
            <a:endParaRPr lang="fr-FR" dirty="0"/>
          </a:p>
        </p:txBody>
      </p:sp>
      <p:sp>
        <p:nvSpPr>
          <p:cNvPr id="5" name="Espace réservé du numéro de diapositive 4">
            <a:extLst>
              <a:ext uri="{FF2B5EF4-FFF2-40B4-BE49-F238E27FC236}">
                <a16:creationId xmlns:a16="http://schemas.microsoft.com/office/drawing/2014/main" id="{6F957BB2-4223-4B31-9B4E-9A8BE9045B05}"/>
              </a:ext>
            </a:extLst>
          </p:cNvPr>
          <p:cNvSpPr>
            <a:spLocks noGrp="1"/>
          </p:cNvSpPr>
          <p:nvPr>
            <p:ph type="sldNum" sz="quarter" idx="12"/>
          </p:nvPr>
        </p:nvSpPr>
        <p:spPr>
          <a:xfrm>
            <a:off x="11139490" y="6492875"/>
            <a:ext cx="1052510" cy="365125"/>
          </a:xfrm>
        </p:spPr>
        <p:txBody>
          <a:bodyPr rtlCol="0"/>
          <a:lstStyle/>
          <a:p>
            <a:pPr rtl="0"/>
            <a:fld id="{4950F5D8-22E1-4015-8661-E5B1FD28C2DE}" type="slidenum">
              <a:rPr lang="fr-FR" smtClean="0"/>
              <a:pPr rtl="0"/>
              <a:t>14</a:t>
            </a:fld>
            <a:endParaRPr lang="fr-FR" dirty="0"/>
          </a:p>
        </p:txBody>
      </p:sp>
      <p:sp>
        <p:nvSpPr>
          <p:cNvPr id="7" name="Espace réservé de la date 1">
            <a:extLst>
              <a:ext uri="{FF2B5EF4-FFF2-40B4-BE49-F238E27FC236}">
                <a16:creationId xmlns:a16="http://schemas.microsoft.com/office/drawing/2014/main" id="{1AEAAFB8-88B2-362E-42C7-894F7665B9C6}"/>
              </a:ext>
            </a:extLst>
          </p:cNvPr>
          <p:cNvSpPr>
            <a:spLocks noGrp="1"/>
          </p:cNvSpPr>
          <p:nvPr>
            <p:ph type="dt" sz="half" idx="10"/>
          </p:nvPr>
        </p:nvSpPr>
        <p:spPr>
          <a:xfrm>
            <a:off x="9792070" y="6483218"/>
            <a:ext cx="1209096" cy="365125"/>
          </a:xfrm>
        </p:spPr>
        <p:txBody>
          <a:bodyPr rtlCol="0"/>
          <a:lstStyle/>
          <a:p>
            <a:pPr rtl="0"/>
            <a:r>
              <a:rPr lang="fr-FR" dirty="0"/>
              <a:t>Cyril BOURGEOIS</a:t>
            </a:r>
          </a:p>
        </p:txBody>
      </p:sp>
      <p:sp>
        <p:nvSpPr>
          <p:cNvPr id="18" name="ZoneTexte 17">
            <a:extLst>
              <a:ext uri="{FF2B5EF4-FFF2-40B4-BE49-F238E27FC236}">
                <a16:creationId xmlns:a16="http://schemas.microsoft.com/office/drawing/2014/main" id="{553AD0D2-98C2-73ED-78DC-2943C87BAC77}"/>
              </a:ext>
            </a:extLst>
          </p:cNvPr>
          <p:cNvSpPr txBox="1"/>
          <p:nvPr/>
        </p:nvSpPr>
        <p:spPr>
          <a:xfrm>
            <a:off x="9792070" y="1576308"/>
            <a:ext cx="864654" cy="369332"/>
          </a:xfrm>
          <a:prstGeom prst="rect">
            <a:avLst/>
          </a:prstGeom>
          <a:noFill/>
        </p:spPr>
        <p:txBody>
          <a:bodyPr wrap="square" rtlCol="0">
            <a:spAutoFit/>
          </a:bodyPr>
          <a:lstStyle/>
          <a:p>
            <a:r>
              <a:rPr lang="fr-FR" dirty="0">
                <a:solidFill>
                  <a:schemeClr val="bg1">
                    <a:lumMod val="85000"/>
                  </a:schemeClr>
                </a:solidFill>
              </a:rPr>
              <a:t>à « E »</a:t>
            </a:r>
          </a:p>
        </p:txBody>
      </p:sp>
      <p:sp>
        <p:nvSpPr>
          <p:cNvPr id="20" name="ZoneTexte 19">
            <a:extLst>
              <a:ext uri="{FF2B5EF4-FFF2-40B4-BE49-F238E27FC236}">
                <a16:creationId xmlns:a16="http://schemas.microsoft.com/office/drawing/2014/main" id="{21E996AC-36E3-8E7C-390A-EA8A998FDA53}"/>
              </a:ext>
            </a:extLst>
          </p:cNvPr>
          <p:cNvSpPr txBox="1"/>
          <p:nvPr/>
        </p:nvSpPr>
        <p:spPr>
          <a:xfrm>
            <a:off x="1687989" y="1572840"/>
            <a:ext cx="1026393" cy="369332"/>
          </a:xfrm>
          <a:prstGeom prst="rect">
            <a:avLst/>
          </a:prstGeom>
          <a:noFill/>
        </p:spPr>
        <p:txBody>
          <a:bodyPr wrap="square">
            <a:spAutoFit/>
          </a:bodyPr>
          <a:lstStyle/>
          <a:p>
            <a:r>
              <a:rPr lang="fr-FR" sz="1800" dirty="0">
                <a:solidFill>
                  <a:schemeClr val="bg1">
                    <a:lumMod val="85000"/>
                  </a:schemeClr>
                </a:solidFill>
              </a:rPr>
              <a:t>De « A »</a:t>
            </a:r>
          </a:p>
        </p:txBody>
      </p:sp>
      <p:sp>
        <p:nvSpPr>
          <p:cNvPr id="21" name="Rectangle 20">
            <a:extLst>
              <a:ext uri="{FF2B5EF4-FFF2-40B4-BE49-F238E27FC236}">
                <a16:creationId xmlns:a16="http://schemas.microsoft.com/office/drawing/2014/main" id="{253691B1-B0B0-6738-7FC9-E9A2B180B1CA}"/>
              </a:ext>
            </a:extLst>
          </p:cNvPr>
          <p:cNvSpPr/>
          <p:nvPr/>
        </p:nvSpPr>
        <p:spPr>
          <a:xfrm>
            <a:off x="4595767" y="2837070"/>
            <a:ext cx="2873094" cy="461665"/>
          </a:xfrm>
          <a:prstGeom prst="rect">
            <a:avLst/>
          </a:prstGeom>
          <a:noFill/>
        </p:spPr>
        <p:txBody>
          <a:bodyPr wrap="none" lIns="91440" tIns="45720" rIns="91440" bIns="45720">
            <a:spAutoFit/>
          </a:bodyPr>
          <a:lstStyle/>
          <a:p>
            <a:pPr algn="ctr"/>
            <a:r>
              <a:rPr lang="fr-FR" sz="2400" b="1" cap="none" spc="0" dirty="0">
                <a:ln w="6600">
                  <a:solidFill>
                    <a:schemeClr val="accent2"/>
                  </a:solidFill>
                  <a:prstDash val="solid"/>
                </a:ln>
                <a:solidFill>
                  <a:srgbClr val="FFFFFF"/>
                </a:solidFill>
                <a:effectLst>
                  <a:outerShdw dist="38100" dir="2700000" algn="tl" rotWithShape="0">
                    <a:schemeClr val="accent2"/>
                  </a:outerShdw>
                </a:effectLst>
              </a:rPr>
              <a:t>Le </a:t>
            </a:r>
            <a:r>
              <a:rPr lang="fr-FR" sz="2400" b="1" cap="none" spc="0" dirty="0" err="1">
                <a:ln w="6600">
                  <a:solidFill>
                    <a:schemeClr val="accent2"/>
                  </a:solidFill>
                  <a:prstDash val="solid"/>
                </a:ln>
                <a:solidFill>
                  <a:srgbClr val="FFFFFF"/>
                </a:solidFill>
                <a:effectLst>
                  <a:outerShdw dist="38100" dir="2700000" algn="tl" rotWithShape="0">
                    <a:schemeClr val="accent2"/>
                  </a:outerShdw>
                </a:effectLst>
              </a:rPr>
              <a:t>nutrition_grade</a:t>
            </a:r>
            <a:endParaRPr lang="fr-FR" sz="2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8" name="Image 7">
            <a:extLst>
              <a:ext uri="{FF2B5EF4-FFF2-40B4-BE49-F238E27FC236}">
                <a16:creationId xmlns:a16="http://schemas.microsoft.com/office/drawing/2014/main" id="{64A436A3-3C83-B366-7A18-2921B73333C4}"/>
              </a:ext>
            </a:extLst>
          </p:cNvPr>
          <p:cNvPicPr>
            <a:picLocks noChangeAspect="1"/>
          </p:cNvPicPr>
          <p:nvPr/>
        </p:nvPicPr>
        <p:blipFill>
          <a:blip r:embed="rId3"/>
          <a:stretch>
            <a:fillRect/>
          </a:stretch>
        </p:blipFill>
        <p:spPr>
          <a:xfrm>
            <a:off x="293725" y="2117470"/>
            <a:ext cx="3821075" cy="2029020"/>
          </a:xfrm>
          <a:prstGeom prst="rect">
            <a:avLst/>
          </a:prstGeom>
        </p:spPr>
      </p:pic>
      <p:pic>
        <p:nvPicPr>
          <p:cNvPr id="12" name="Image 11">
            <a:extLst>
              <a:ext uri="{FF2B5EF4-FFF2-40B4-BE49-F238E27FC236}">
                <a16:creationId xmlns:a16="http://schemas.microsoft.com/office/drawing/2014/main" id="{C9015D77-AB6C-09A5-CB49-99E7587E252B}"/>
              </a:ext>
            </a:extLst>
          </p:cNvPr>
          <p:cNvPicPr>
            <a:picLocks noChangeAspect="1"/>
          </p:cNvPicPr>
          <p:nvPr/>
        </p:nvPicPr>
        <p:blipFill>
          <a:blip r:embed="rId4"/>
          <a:stretch>
            <a:fillRect/>
          </a:stretch>
        </p:blipFill>
        <p:spPr>
          <a:xfrm>
            <a:off x="290649" y="4259486"/>
            <a:ext cx="3821075" cy="2000819"/>
          </a:xfrm>
          <a:prstGeom prst="rect">
            <a:avLst/>
          </a:prstGeom>
        </p:spPr>
      </p:pic>
      <p:pic>
        <p:nvPicPr>
          <p:cNvPr id="17" name="Image 16">
            <a:extLst>
              <a:ext uri="{FF2B5EF4-FFF2-40B4-BE49-F238E27FC236}">
                <a16:creationId xmlns:a16="http://schemas.microsoft.com/office/drawing/2014/main" id="{207C2E94-7A99-D4BD-A5C4-5E23E3F26BD3}"/>
              </a:ext>
            </a:extLst>
          </p:cNvPr>
          <p:cNvPicPr>
            <a:picLocks noChangeAspect="1"/>
          </p:cNvPicPr>
          <p:nvPr/>
        </p:nvPicPr>
        <p:blipFill>
          <a:blip r:embed="rId5"/>
          <a:stretch>
            <a:fillRect/>
          </a:stretch>
        </p:blipFill>
        <p:spPr>
          <a:xfrm>
            <a:off x="4213396" y="4259487"/>
            <a:ext cx="3821075" cy="2005942"/>
          </a:xfrm>
          <a:prstGeom prst="rect">
            <a:avLst/>
          </a:prstGeom>
        </p:spPr>
      </p:pic>
      <p:pic>
        <p:nvPicPr>
          <p:cNvPr id="22" name="Image 21">
            <a:extLst>
              <a:ext uri="{FF2B5EF4-FFF2-40B4-BE49-F238E27FC236}">
                <a16:creationId xmlns:a16="http://schemas.microsoft.com/office/drawing/2014/main" id="{B2D57404-AB81-7C2E-2039-56F27F6F963D}"/>
              </a:ext>
            </a:extLst>
          </p:cNvPr>
          <p:cNvPicPr>
            <a:picLocks noChangeAspect="1"/>
          </p:cNvPicPr>
          <p:nvPr/>
        </p:nvPicPr>
        <p:blipFill>
          <a:blip r:embed="rId6"/>
          <a:stretch>
            <a:fillRect/>
          </a:stretch>
        </p:blipFill>
        <p:spPr>
          <a:xfrm>
            <a:off x="8136143" y="4259486"/>
            <a:ext cx="3811781" cy="2000820"/>
          </a:xfrm>
          <a:prstGeom prst="rect">
            <a:avLst/>
          </a:prstGeom>
        </p:spPr>
      </p:pic>
      <p:pic>
        <p:nvPicPr>
          <p:cNvPr id="24" name="Image 23">
            <a:extLst>
              <a:ext uri="{FF2B5EF4-FFF2-40B4-BE49-F238E27FC236}">
                <a16:creationId xmlns:a16="http://schemas.microsoft.com/office/drawing/2014/main" id="{52390B04-4571-15F9-8F4A-CF16E35FD5D3}"/>
              </a:ext>
            </a:extLst>
          </p:cNvPr>
          <p:cNvPicPr>
            <a:picLocks noChangeAspect="1"/>
          </p:cNvPicPr>
          <p:nvPr/>
        </p:nvPicPr>
        <p:blipFill>
          <a:blip r:embed="rId7"/>
          <a:stretch>
            <a:fillRect/>
          </a:stretch>
        </p:blipFill>
        <p:spPr>
          <a:xfrm>
            <a:off x="8136143" y="2162209"/>
            <a:ext cx="3811779" cy="1984281"/>
          </a:xfrm>
          <a:prstGeom prst="rect">
            <a:avLst/>
          </a:prstGeom>
        </p:spPr>
      </p:pic>
      <p:sp>
        <p:nvSpPr>
          <p:cNvPr id="4" name="ZoneTexte 3">
            <a:extLst>
              <a:ext uri="{FF2B5EF4-FFF2-40B4-BE49-F238E27FC236}">
                <a16:creationId xmlns:a16="http://schemas.microsoft.com/office/drawing/2014/main" id="{DEABD771-6114-9F6A-79C1-55324CFDE0E0}"/>
              </a:ext>
            </a:extLst>
          </p:cNvPr>
          <p:cNvSpPr txBox="1"/>
          <p:nvPr/>
        </p:nvSpPr>
        <p:spPr>
          <a:xfrm>
            <a:off x="9924825" y="1903"/>
            <a:ext cx="2267176" cy="369332"/>
          </a:xfrm>
          <a:prstGeom prst="rect">
            <a:avLst/>
          </a:prstGeom>
          <a:noFill/>
        </p:spPr>
        <p:txBody>
          <a:bodyPr wrap="square">
            <a:spAutoFit/>
          </a:bodyPr>
          <a:lstStyle/>
          <a:p>
            <a:r>
              <a:rPr lang="fr-FR" dirty="0">
                <a:solidFill>
                  <a:schemeClr val="accent4"/>
                </a:solidFill>
              </a:rPr>
              <a:t>Analyses </a:t>
            </a:r>
            <a:r>
              <a:rPr lang="fr-FR" dirty="0" err="1">
                <a:solidFill>
                  <a:schemeClr val="accent4"/>
                </a:solidFill>
              </a:rPr>
              <a:t>multi-variées</a:t>
            </a:r>
            <a:endParaRPr lang="fr-FR" dirty="0">
              <a:solidFill>
                <a:schemeClr val="accent4"/>
              </a:solidFill>
            </a:endParaRPr>
          </a:p>
        </p:txBody>
      </p:sp>
      <p:pic>
        <p:nvPicPr>
          <p:cNvPr id="9" name="Picture 2" descr="COVID-19] Santé Publique France et le Ministère de la Santé publient de  nouveaux supports – Centre hospitalier Laborit">
            <a:extLst>
              <a:ext uri="{FF2B5EF4-FFF2-40B4-BE49-F238E27FC236}">
                <a16:creationId xmlns:a16="http://schemas.microsoft.com/office/drawing/2014/main" id="{CE51039C-E2BF-D699-D3CF-2005729B33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39490" y="396979"/>
            <a:ext cx="1052511" cy="592037"/>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4">
            <a:extLst>
              <a:ext uri="{FF2B5EF4-FFF2-40B4-BE49-F238E27FC236}">
                <a16:creationId xmlns:a16="http://schemas.microsoft.com/office/drawing/2014/main" id="{32D497A8-03A5-5655-0660-A5675D497698}"/>
              </a:ext>
            </a:extLst>
          </p:cNvPr>
          <p:cNvSpPr txBox="1">
            <a:spLocks/>
          </p:cNvSpPr>
          <p:nvPr/>
        </p:nvSpPr>
        <p:spPr>
          <a:xfrm>
            <a:off x="11139490" y="6483217"/>
            <a:ext cx="1052510" cy="365125"/>
          </a:xfrm>
          <a:prstGeom prst="rect">
            <a:avLst/>
          </a:prstGeom>
        </p:spPr>
        <p:txBody>
          <a:bodyPr vert="horz" lIns="91440" tIns="45720" rIns="91440" bIns="45720" rtlCol="0" anchor="ctr"/>
          <a:lstStyle>
            <a:defPPr rtl="0">
              <a:defRPr lang="fr-FR"/>
            </a:defPPr>
            <a:lvl1pPr marL="0" algn="r" defTabSz="457200" rtl="0" eaLnBrk="1" latinLnBrk="0" hangingPunct="1">
              <a:defRPr sz="900" kern="120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950F5D8-22E1-4015-8661-E5B1FD28C2DE}" type="slidenum">
              <a:rPr lang="fr-FR" smtClean="0"/>
              <a:pPr/>
              <a:t>14</a:t>
            </a:fld>
            <a:endParaRPr lang="fr-FR" dirty="0"/>
          </a:p>
        </p:txBody>
      </p:sp>
      <p:sp>
        <p:nvSpPr>
          <p:cNvPr id="6" name="Espace réservé du pied de page 2">
            <a:extLst>
              <a:ext uri="{FF2B5EF4-FFF2-40B4-BE49-F238E27FC236}">
                <a16:creationId xmlns:a16="http://schemas.microsoft.com/office/drawing/2014/main" id="{FC45DFE7-F293-CC5C-2EC6-4DAEF8280DA3}"/>
              </a:ext>
            </a:extLst>
          </p:cNvPr>
          <p:cNvSpPr>
            <a:spLocks noGrp="1"/>
          </p:cNvSpPr>
          <p:nvPr>
            <p:ph type="ftr" sz="quarter" idx="11"/>
          </p:nvPr>
        </p:nvSpPr>
        <p:spPr>
          <a:xfrm>
            <a:off x="0" y="0"/>
            <a:ext cx="759336" cy="365125"/>
          </a:xfrm>
        </p:spPr>
        <p:txBody>
          <a:bodyPr rtlCol="0"/>
          <a:lstStyle/>
          <a:p>
            <a:pPr rtl="0"/>
            <a:r>
              <a:rPr lang="fr-FR" dirty="0"/>
              <a:t>26/11/2023</a:t>
            </a:r>
          </a:p>
        </p:txBody>
      </p:sp>
    </p:spTree>
    <p:extLst>
      <p:ext uri="{BB962C8B-B14F-4D97-AF65-F5344CB8AC3E}">
        <p14:creationId xmlns:p14="http://schemas.microsoft.com/office/powerpoint/2010/main" val="753546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5AAAF2-579A-A06A-86BC-23F2C935E2B9}"/>
              </a:ext>
            </a:extLst>
          </p:cNvPr>
          <p:cNvSpPr>
            <a:spLocks noGrp="1"/>
          </p:cNvSpPr>
          <p:nvPr>
            <p:ph type="title"/>
          </p:nvPr>
        </p:nvSpPr>
        <p:spPr>
          <a:xfrm>
            <a:off x="4293797" y="712691"/>
            <a:ext cx="4018474" cy="552848"/>
          </a:xfrm>
        </p:spPr>
        <p:txBody>
          <a:bodyPr/>
          <a:lstStyle/>
          <a:p>
            <a:r>
              <a:rPr lang="fr-FR" dirty="0"/>
              <a:t>Les tests statistiques</a:t>
            </a:r>
          </a:p>
        </p:txBody>
      </p:sp>
      <p:sp>
        <p:nvSpPr>
          <p:cNvPr id="3" name="ZoneTexte 2">
            <a:extLst>
              <a:ext uri="{FF2B5EF4-FFF2-40B4-BE49-F238E27FC236}">
                <a16:creationId xmlns:a16="http://schemas.microsoft.com/office/drawing/2014/main" id="{22F99A20-0444-076B-F69B-34A486F2ABF1}"/>
              </a:ext>
            </a:extLst>
          </p:cNvPr>
          <p:cNvSpPr txBox="1"/>
          <p:nvPr/>
        </p:nvSpPr>
        <p:spPr>
          <a:xfrm>
            <a:off x="9549442" y="1903"/>
            <a:ext cx="2642559" cy="369332"/>
          </a:xfrm>
          <a:prstGeom prst="rect">
            <a:avLst/>
          </a:prstGeom>
          <a:noFill/>
        </p:spPr>
        <p:txBody>
          <a:bodyPr wrap="square">
            <a:spAutoFit/>
          </a:bodyPr>
          <a:lstStyle/>
          <a:p>
            <a:r>
              <a:rPr lang="fr-FR" dirty="0">
                <a:solidFill>
                  <a:schemeClr val="accent4"/>
                </a:solidFill>
              </a:rPr>
              <a:t>Confirmation de faisabilité</a:t>
            </a:r>
          </a:p>
        </p:txBody>
      </p:sp>
      <p:pic>
        <p:nvPicPr>
          <p:cNvPr id="5" name="Picture 2" descr="COVID-19] Santé Publique France et le Ministère de la Santé publient de  nouveaux supports – Centre hospitalier Laborit">
            <a:extLst>
              <a:ext uri="{FF2B5EF4-FFF2-40B4-BE49-F238E27FC236}">
                <a16:creationId xmlns:a16="http://schemas.microsoft.com/office/drawing/2014/main" id="{DE19CFF8-F06E-838D-B5D0-E1B4D0FF6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9489" y="416673"/>
            <a:ext cx="1052511" cy="592037"/>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extLst>
              <a:ext uri="{FF2B5EF4-FFF2-40B4-BE49-F238E27FC236}">
                <a16:creationId xmlns:a16="http://schemas.microsoft.com/office/drawing/2014/main" id="{CA5675B6-7A54-E443-846A-0778F0A5972F}"/>
              </a:ext>
            </a:extLst>
          </p:cNvPr>
          <p:cNvPicPr>
            <a:picLocks noChangeAspect="1"/>
          </p:cNvPicPr>
          <p:nvPr/>
        </p:nvPicPr>
        <p:blipFill>
          <a:blip r:embed="rId3"/>
          <a:stretch>
            <a:fillRect/>
          </a:stretch>
        </p:blipFill>
        <p:spPr>
          <a:xfrm>
            <a:off x="508564" y="2640198"/>
            <a:ext cx="5241529" cy="3505111"/>
          </a:xfrm>
          <a:prstGeom prst="rect">
            <a:avLst/>
          </a:prstGeom>
        </p:spPr>
      </p:pic>
      <p:pic>
        <p:nvPicPr>
          <p:cNvPr id="9" name="Image 8">
            <a:extLst>
              <a:ext uri="{FF2B5EF4-FFF2-40B4-BE49-F238E27FC236}">
                <a16:creationId xmlns:a16="http://schemas.microsoft.com/office/drawing/2014/main" id="{7C24A31C-010B-B0A3-2DAE-C48AD2B61BFF}"/>
              </a:ext>
            </a:extLst>
          </p:cNvPr>
          <p:cNvPicPr>
            <a:picLocks noChangeAspect="1"/>
          </p:cNvPicPr>
          <p:nvPr/>
        </p:nvPicPr>
        <p:blipFill>
          <a:blip r:embed="rId4"/>
          <a:stretch>
            <a:fillRect/>
          </a:stretch>
        </p:blipFill>
        <p:spPr>
          <a:xfrm>
            <a:off x="6441909" y="2640198"/>
            <a:ext cx="5098343" cy="3505110"/>
          </a:xfrm>
          <a:prstGeom prst="rect">
            <a:avLst/>
          </a:prstGeom>
        </p:spPr>
      </p:pic>
      <p:sp>
        <p:nvSpPr>
          <p:cNvPr id="4" name="Espace réservé du numéro de diapositive 4">
            <a:extLst>
              <a:ext uri="{FF2B5EF4-FFF2-40B4-BE49-F238E27FC236}">
                <a16:creationId xmlns:a16="http://schemas.microsoft.com/office/drawing/2014/main" id="{1CA11C2C-1BEF-62E9-C473-DE37DA9E11A5}"/>
              </a:ext>
            </a:extLst>
          </p:cNvPr>
          <p:cNvSpPr>
            <a:spLocks noGrp="1"/>
          </p:cNvSpPr>
          <p:nvPr>
            <p:ph type="sldNum" sz="quarter" idx="12"/>
          </p:nvPr>
        </p:nvSpPr>
        <p:spPr>
          <a:xfrm>
            <a:off x="11139490" y="6492875"/>
            <a:ext cx="1052510" cy="365125"/>
          </a:xfrm>
        </p:spPr>
        <p:txBody>
          <a:bodyPr rtlCol="0"/>
          <a:lstStyle/>
          <a:p>
            <a:pPr rtl="0"/>
            <a:fld id="{4950F5D8-22E1-4015-8661-E5B1FD28C2DE}" type="slidenum">
              <a:rPr lang="fr-FR" smtClean="0"/>
              <a:pPr rtl="0"/>
              <a:t>15</a:t>
            </a:fld>
            <a:endParaRPr lang="fr-FR" dirty="0"/>
          </a:p>
        </p:txBody>
      </p:sp>
      <p:sp>
        <p:nvSpPr>
          <p:cNvPr id="6" name="ZoneTexte 5">
            <a:extLst>
              <a:ext uri="{FF2B5EF4-FFF2-40B4-BE49-F238E27FC236}">
                <a16:creationId xmlns:a16="http://schemas.microsoft.com/office/drawing/2014/main" id="{7094FA55-D767-F809-6EEA-B96F45F4B16A}"/>
              </a:ext>
            </a:extLst>
          </p:cNvPr>
          <p:cNvSpPr txBox="1"/>
          <p:nvPr/>
        </p:nvSpPr>
        <p:spPr>
          <a:xfrm>
            <a:off x="508564" y="2293018"/>
            <a:ext cx="4261449" cy="338554"/>
          </a:xfrm>
          <a:prstGeom prst="rect">
            <a:avLst/>
          </a:prstGeom>
          <a:noFill/>
        </p:spPr>
        <p:txBody>
          <a:bodyPr wrap="square" rtlCol="0">
            <a:spAutoFit/>
          </a:bodyPr>
          <a:lstStyle/>
          <a:p>
            <a:r>
              <a:rPr lang="fr-FR" sz="1600" dirty="0">
                <a:solidFill>
                  <a:srgbClr val="FFC000"/>
                </a:solidFill>
              </a:rPr>
              <a:t>1 – Déterminer le/les test(s) à réaliser !</a:t>
            </a:r>
          </a:p>
        </p:txBody>
      </p:sp>
      <p:sp>
        <p:nvSpPr>
          <p:cNvPr id="8" name="ZoneTexte 7">
            <a:extLst>
              <a:ext uri="{FF2B5EF4-FFF2-40B4-BE49-F238E27FC236}">
                <a16:creationId xmlns:a16="http://schemas.microsoft.com/office/drawing/2014/main" id="{7E3AA10D-F64F-4948-A852-041208644A56}"/>
              </a:ext>
            </a:extLst>
          </p:cNvPr>
          <p:cNvSpPr txBox="1"/>
          <p:nvPr/>
        </p:nvSpPr>
        <p:spPr>
          <a:xfrm>
            <a:off x="6441909" y="2292631"/>
            <a:ext cx="5195125" cy="338554"/>
          </a:xfrm>
          <a:prstGeom prst="rect">
            <a:avLst/>
          </a:prstGeom>
          <a:noFill/>
        </p:spPr>
        <p:txBody>
          <a:bodyPr wrap="square" rtlCol="0">
            <a:spAutoFit/>
          </a:bodyPr>
          <a:lstStyle/>
          <a:p>
            <a:r>
              <a:rPr lang="fr-FR" sz="1600" dirty="0">
                <a:solidFill>
                  <a:srgbClr val="FFC000"/>
                </a:solidFill>
              </a:rPr>
              <a:t>2 – Affiner la vérification des conditions de validité des tests!</a:t>
            </a:r>
          </a:p>
        </p:txBody>
      </p:sp>
      <p:sp>
        <p:nvSpPr>
          <p:cNvPr id="10" name="Espace réservé de la date 1">
            <a:extLst>
              <a:ext uri="{FF2B5EF4-FFF2-40B4-BE49-F238E27FC236}">
                <a16:creationId xmlns:a16="http://schemas.microsoft.com/office/drawing/2014/main" id="{DA0A4A37-A668-E321-927C-0F07A34660AF}"/>
              </a:ext>
            </a:extLst>
          </p:cNvPr>
          <p:cNvSpPr>
            <a:spLocks noGrp="1"/>
          </p:cNvSpPr>
          <p:nvPr>
            <p:ph type="dt" sz="half" idx="10"/>
          </p:nvPr>
        </p:nvSpPr>
        <p:spPr>
          <a:xfrm>
            <a:off x="9792070" y="6483218"/>
            <a:ext cx="1209096" cy="365125"/>
          </a:xfrm>
        </p:spPr>
        <p:txBody>
          <a:bodyPr rtlCol="0"/>
          <a:lstStyle/>
          <a:p>
            <a:pPr rtl="0"/>
            <a:r>
              <a:rPr lang="fr-FR" dirty="0"/>
              <a:t>Cyril BOURGEOIS</a:t>
            </a:r>
          </a:p>
        </p:txBody>
      </p:sp>
      <p:sp>
        <p:nvSpPr>
          <p:cNvPr id="11" name="Espace réservé du numéro de diapositive 4">
            <a:extLst>
              <a:ext uri="{FF2B5EF4-FFF2-40B4-BE49-F238E27FC236}">
                <a16:creationId xmlns:a16="http://schemas.microsoft.com/office/drawing/2014/main" id="{039DF4C6-547B-8BA9-4537-5F72B3170BC0}"/>
              </a:ext>
            </a:extLst>
          </p:cNvPr>
          <p:cNvSpPr txBox="1">
            <a:spLocks/>
          </p:cNvSpPr>
          <p:nvPr/>
        </p:nvSpPr>
        <p:spPr>
          <a:xfrm>
            <a:off x="11139490" y="6483217"/>
            <a:ext cx="1052510" cy="365125"/>
          </a:xfrm>
          <a:prstGeom prst="rect">
            <a:avLst/>
          </a:prstGeom>
        </p:spPr>
        <p:txBody>
          <a:bodyPr vert="horz" lIns="91440" tIns="45720" rIns="91440" bIns="45720" rtlCol="0" anchor="ctr"/>
          <a:lstStyle>
            <a:defPPr rtl="0">
              <a:defRPr lang="fr-FR"/>
            </a:defPPr>
            <a:lvl1pPr marL="0" algn="r" defTabSz="457200" rtl="0" eaLnBrk="1" latinLnBrk="0" hangingPunct="1">
              <a:defRPr sz="900" kern="120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950F5D8-22E1-4015-8661-E5B1FD28C2DE}" type="slidenum">
              <a:rPr lang="fr-FR" smtClean="0"/>
              <a:pPr/>
              <a:t>15</a:t>
            </a:fld>
            <a:endParaRPr lang="fr-FR" dirty="0"/>
          </a:p>
        </p:txBody>
      </p:sp>
      <p:sp>
        <p:nvSpPr>
          <p:cNvPr id="12" name="Espace réservé du pied de page 2">
            <a:extLst>
              <a:ext uri="{FF2B5EF4-FFF2-40B4-BE49-F238E27FC236}">
                <a16:creationId xmlns:a16="http://schemas.microsoft.com/office/drawing/2014/main" id="{94E536A1-0876-9660-3B2C-65C06EC261C7}"/>
              </a:ext>
            </a:extLst>
          </p:cNvPr>
          <p:cNvSpPr>
            <a:spLocks noGrp="1"/>
          </p:cNvSpPr>
          <p:nvPr>
            <p:ph type="ftr" sz="quarter" idx="11"/>
          </p:nvPr>
        </p:nvSpPr>
        <p:spPr>
          <a:xfrm>
            <a:off x="0" y="0"/>
            <a:ext cx="759336" cy="365125"/>
          </a:xfrm>
        </p:spPr>
        <p:txBody>
          <a:bodyPr rtlCol="0"/>
          <a:lstStyle/>
          <a:p>
            <a:pPr rtl="0"/>
            <a:r>
              <a:rPr lang="fr-FR" dirty="0"/>
              <a:t>26/11/2023</a:t>
            </a:r>
          </a:p>
        </p:txBody>
      </p:sp>
    </p:spTree>
    <p:extLst>
      <p:ext uri="{BB962C8B-B14F-4D97-AF65-F5344CB8AC3E}">
        <p14:creationId xmlns:p14="http://schemas.microsoft.com/office/powerpoint/2010/main" val="3895844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5AAAF2-579A-A06A-86BC-23F2C935E2B9}"/>
              </a:ext>
            </a:extLst>
          </p:cNvPr>
          <p:cNvSpPr>
            <a:spLocks noGrp="1"/>
          </p:cNvSpPr>
          <p:nvPr>
            <p:ph type="title"/>
          </p:nvPr>
        </p:nvSpPr>
        <p:spPr>
          <a:xfrm>
            <a:off x="1903562" y="839338"/>
            <a:ext cx="8384875" cy="552848"/>
          </a:xfrm>
        </p:spPr>
        <p:txBody>
          <a:bodyPr>
            <a:normAutofit fontScale="90000"/>
          </a:bodyPr>
          <a:lstStyle/>
          <a:p>
            <a:pPr algn="ctr"/>
            <a:r>
              <a:rPr lang="fr-FR" dirty="0"/>
              <a:t>Conseiller un meilleur nutri-GRADE-</a:t>
            </a:r>
            <a:r>
              <a:rPr lang="fr-FR" dirty="0" err="1"/>
              <a:t>fr</a:t>
            </a:r>
            <a:r>
              <a:rPr lang="fr-FR" dirty="0"/>
              <a:t> permet-il de réduire les GRAISSES </a:t>
            </a:r>
            <a:r>
              <a:rPr lang="fr-FR" dirty="0" err="1"/>
              <a:t>SATURées</a:t>
            </a:r>
            <a:r>
              <a:rPr lang="fr-FR" dirty="0"/>
              <a:t> ingérées : 1/2</a:t>
            </a:r>
          </a:p>
        </p:txBody>
      </p:sp>
      <p:pic>
        <p:nvPicPr>
          <p:cNvPr id="5" name="Picture 2" descr="COVID-19] Santé Publique France et le Ministère de la Santé publient de  nouveaux supports – Centre hospitalier Laborit">
            <a:extLst>
              <a:ext uri="{FF2B5EF4-FFF2-40B4-BE49-F238E27FC236}">
                <a16:creationId xmlns:a16="http://schemas.microsoft.com/office/drawing/2014/main" id="{15D6F2AA-6C9F-A508-415E-B8CB4F78E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9489" y="416673"/>
            <a:ext cx="1052511" cy="592037"/>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extLst>
              <a:ext uri="{FF2B5EF4-FFF2-40B4-BE49-F238E27FC236}">
                <a16:creationId xmlns:a16="http://schemas.microsoft.com/office/drawing/2014/main" id="{8DEF14FB-F3E3-C42E-3C2C-A99E024C0DE1}"/>
              </a:ext>
            </a:extLst>
          </p:cNvPr>
          <p:cNvPicPr>
            <a:picLocks noChangeAspect="1"/>
          </p:cNvPicPr>
          <p:nvPr/>
        </p:nvPicPr>
        <p:blipFill>
          <a:blip r:embed="rId3"/>
          <a:stretch>
            <a:fillRect/>
          </a:stretch>
        </p:blipFill>
        <p:spPr>
          <a:xfrm>
            <a:off x="526212" y="2033817"/>
            <a:ext cx="3865728" cy="4737918"/>
          </a:xfrm>
          <a:prstGeom prst="rect">
            <a:avLst/>
          </a:prstGeom>
        </p:spPr>
      </p:pic>
      <p:sp>
        <p:nvSpPr>
          <p:cNvPr id="6" name="ZoneTexte 5">
            <a:extLst>
              <a:ext uri="{FF2B5EF4-FFF2-40B4-BE49-F238E27FC236}">
                <a16:creationId xmlns:a16="http://schemas.microsoft.com/office/drawing/2014/main" id="{FA4A0A53-1A4E-426A-7E6F-76A52CCB1C13}"/>
              </a:ext>
            </a:extLst>
          </p:cNvPr>
          <p:cNvSpPr txBox="1"/>
          <p:nvPr/>
        </p:nvSpPr>
        <p:spPr>
          <a:xfrm>
            <a:off x="9549442" y="1903"/>
            <a:ext cx="2642559" cy="369332"/>
          </a:xfrm>
          <a:prstGeom prst="rect">
            <a:avLst/>
          </a:prstGeom>
          <a:noFill/>
        </p:spPr>
        <p:txBody>
          <a:bodyPr wrap="square">
            <a:spAutoFit/>
          </a:bodyPr>
          <a:lstStyle/>
          <a:p>
            <a:r>
              <a:rPr lang="fr-FR" dirty="0">
                <a:solidFill>
                  <a:schemeClr val="accent4"/>
                </a:solidFill>
              </a:rPr>
              <a:t>Confirmation de faisabilité</a:t>
            </a:r>
          </a:p>
        </p:txBody>
      </p:sp>
      <p:pic>
        <p:nvPicPr>
          <p:cNvPr id="28" name="Image 27">
            <a:extLst>
              <a:ext uri="{FF2B5EF4-FFF2-40B4-BE49-F238E27FC236}">
                <a16:creationId xmlns:a16="http://schemas.microsoft.com/office/drawing/2014/main" id="{720C7B8D-8A92-6D39-67C2-7A4EE257E362}"/>
              </a:ext>
            </a:extLst>
          </p:cNvPr>
          <p:cNvPicPr>
            <a:picLocks noChangeAspect="1"/>
          </p:cNvPicPr>
          <p:nvPr/>
        </p:nvPicPr>
        <p:blipFill>
          <a:blip r:embed="rId4"/>
          <a:stretch>
            <a:fillRect/>
          </a:stretch>
        </p:blipFill>
        <p:spPr>
          <a:xfrm>
            <a:off x="4391939" y="2033817"/>
            <a:ext cx="3936391" cy="4737918"/>
          </a:xfrm>
          <a:prstGeom prst="rect">
            <a:avLst/>
          </a:prstGeom>
        </p:spPr>
      </p:pic>
      <p:pic>
        <p:nvPicPr>
          <p:cNvPr id="30" name="Image 29">
            <a:extLst>
              <a:ext uri="{FF2B5EF4-FFF2-40B4-BE49-F238E27FC236}">
                <a16:creationId xmlns:a16="http://schemas.microsoft.com/office/drawing/2014/main" id="{A14F2789-1381-D372-B38D-59E7E9118348}"/>
              </a:ext>
            </a:extLst>
          </p:cNvPr>
          <p:cNvPicPr>
            <a:picLocks noChangeAspect="1"/>
          </p:cNvPicPr>
          <p:nvPr/>
        </p:nvPicPr>
        <p:blipFill>
          <a:blip r:embed="rId5"/>
          <a:stretch>
            <a:fillRect/>
          </a:stretch>
        </p:blipFill>
        <p:spPr>
          <a:xfrm>
            <a:off x="8328330" y="2033816"/>
            <a:ext cx="3327189" cy="4737917"/>
          </a:xfrm>
          <a:prstGeom prst="rect">
            <a:avLst/>
          </a:prstGeom>
        </p:spPr>
      </p:pic>
      <p:sp>
        <p:nvSpPr>
          <p:cNvPr id="31" name="Espace réservé de la date 1">
            <a:extLst>
              <a:ext uri="{FF2B5EF4-FFF2-40B4-BE49-F238E27FC236}">
                <a16:creationId xmlns:a16="http://schemas.microsoft.com/office/drawing/2014/main" id="{2015156B-9F61-14C2-A59A-6D3BF42D540E}"/>
              </a:ext>
            </a:extLst>
          </p:cNvPr>
          <p:cNvSpPr>
            <a:spLocks noGrp="1"/>
          </p:cNvSpPr>
          <p:nvPr>
            <p:ph type="dt" sz="half" idx="10"/>
          </p:nvPr>
        </p:nvSpPr>
        <p:spPr>
          <a:xfrm>
            <a:off x="9792070" y="6483218"/>
            <a:ext cx="1209096" cy="365125"/>
          </a:xfrm>
        </p:spPr>
        <p:txBody>
          <a:bodyPr rtlCol="0"/>
          <a:lstStyle/>
          <a:p>
            <a:pPr rtl="0"/>
            <a:r>
              <a:rPr lang="fr-FR" dirty="0"/>
              <a:t>Cyril BOURGEOIS</a:t>
            </a:r>
          </a:p>
        </p:txBody>
      </p:sp>
      <p:sp>
        <p:nvSpPr>
          <p:cNvPr id="32" name="Espace réservé du numéro de diapositive 4">
            <a:extLst>
              <a:ext uri="{FF2B5EF4-FFF2-40B4-BE49-F238E27FC236}">
                <a16:creationId xmlns:a16="http://schemas.microsoft.com/office/drawing/2014/main" id="{4CB2B7CC-A0AB-5CB6-D270-0CE2B09CBEA8}"/>
              </a:ext>
            </a:extLst>
          </p:cNvPr>
          <p:cNvSpPr>
            <a:spLocks noGrp="1"/>
          </p:cNvSpPr>
          <p:nvPr>
            <p:ph type="sldNum" sz="quarter" idx="12"/>
          </p:nvPr>
        </p:nvSpPr>
        <p:spPr>
          <a:xfrm>
            <a:off x="11139490" y="6483217"/>
            <a:ext cx="1052510" cy="365125"/>
          </a:xfrm>
        </p:spPr>
        <p:txBody>
          <a:bodyPr rtlCol="0"/>
          <a:lstStyle/>
          <a:p>
            <a:pPr rtl="0"/>
            <a:fld id="{4950F5D8-22E1-4015-8661-E5B1FD28C2DE}" type="slidenum">
              <a:rPr lang="fr-FR" smtClean="0"/>
              <a:pPr rtl="0"/>
              <a:t>16</a:t>
            </a:fld>
            <a:endParaRPr lang="fr-FR" dirty="0"/>
          </a:p>
        </p:txBody>
      </p:sp>
      <p:sp>
        <p:nvSpPr>
          <p:cNvPr id="33" name="Espace réservé du pied de page 2">
            <a:extLst>
              <a:ext uri="{FF2B5EF4-FFF2-40B4-BE49-F238E27FC236}">
                <a16:creationId xmlns:a16="http://schemas.microsoft.com/office/drawing/2014/main" id="{F4A0D2CD-876E-87C6-D8DD-3F8A151A476E}"/>
              </a:ext>
            </a:extLst>
          </p:cNvPr>
          <p:cNvSpPr>
            <a:spLocks noGrp="1"/>
          </p:cNvSpPr>
          <p:nvPr>
            <p:ph type="ftr" sz="quarter" idx="11"/>
          </p:nvPr>
        </p:nvSpPr>
        <p:spPr>
          <a:xfrm>
            <a:off x="0" y="0"/>
            <a:ext cx="759336" cy="365125"/>
          </a:xfrm>
        </p:spPr>
        <p:txBody>
          <a:bodyPr rtlCol="0"/>
          <a:lstStyle/>
          <a:p>
            <a:pPr rtl="0"/>
            <a:r>
              <a:rPr lang="fr-FR" dirty="0"/>
              <a:t>26/11/2023</a:t>
            </a:r>
          </a:p>
        </p:txBody>
      </p:sp>
    </p:spTree>
    <p:extLst>
      <p:ext uri="{BB962C8B-B14F-4D97-AF65-F5344CB8AC3E}">
        <p14:creationId xmlns:p14="http://schemas.microsoft.com/office/powerpoint/2010/main" val="1240767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5AAAF2-579A-A06A-86BC-23F2C935E2B9}"/>
              </a:ext>
            </a:extLst>
          </p:cNvPr>
          <p:cNvSpPr>
            <a:spLocks noGrp="1"/>
          </p:cNvSpPr>
          <p:nvPr>
            <p:ph type="title"/>
          </p:nvPr>
        </p:nvSpPr>
        <p:spPr>
          <a:xfrm>
            <a:off x="1903562" y="839338"/>
            <a:ext cx="8384875" cy="552848"/>
          </a:xfrm>
        </p:spPr>
        <p:txBody>
          <a:bodyPr>
            <a:normAutofit fontScale="90000"/>
          </a:bodyPr>
          <a:lstStyle/>
          <a:p>
            <a:pPr algn="ctr"/>
            <a:r>
              <a:rPr lang="fr-FR" dirty="0"/>
              <a:t>Conseiller un meilleur nutri-GRADE-</a:t>
            </a:r>
            <a:r>
              <a:rPr lang="fr-FR" dirty="0" err="1"/>
              <a:t>fr</a:t>
            </a:r>
            <a:r>
              <a:rPr lang="fr-FR" dirty="0"/>
              <a:t> permet-il de réduire les GRAISSES </a:t>
            </a:r>
            <a:r>
              <a:rPr lang="fr-FR" dirty="0" err="1"/>
              <a:t>SATURées</a:t>
            </a:r>
            <a:r>
              <a:rPr lang="fr-FR" dirty="0"/>
              <a:t> ingérées : 2/2</a:t>
            </a:r>
          </a:p>
        </p:txBody>
      </p:sp>
      <p:pic>
        <p:nvPicPr>
          <p:cNvPr id="5" name="Picture 2" descr="COVID-19] Santé Publique France et le Ministère de la Santé publient de  nouveaux supports – Centre hospitalier Laborit">
            <a:extLst>
              <a:ext uri="{FF2B5EF4-FFF2-40B4-BE49-F238E27FC236}">
                <a16:creationId xmlns:a16="http://schemas.microsoft.com/office/drawing/2014/main" id="{15D6F2AA-6C9F-A508-415E-B8CB4F78E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9489" y="416673"/>
            <a:ext cx="1052511" cy="592037"/>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A4A0A53-1A4E-426A-7E6F-76A52CCB1C13}"/>
              </a:ext>
            </a:extLst>
          </p:cNvPr>
          <p:cNvSpPr txBox="1"/>
          <p:nvPr/>
        </p:nvSpPr>
        <p:spPr>
          <a:xfrm>
            <a:off x="9549442" y="1903"/>
            <a:ext cx="2642559" cy="369332"/>
          </a:xfrm>
          <a:prstGeom prst="rect">
            <a:avLst/>
          </a:prstGeom>
          <a:noFill/>
        </p:spPr>
        <p:txBody>
          <a:bodyPr wrap="square">
            <a:spAutoFit/>
          </a:bodyPr>
          <a:lstStyle/>
          <a:p>
            <a:r>
              <a:rPr lang="fr-FR" dirty="0">
                <a:solidFill>
                  <a:schemeClr val="accent4"/>
                </a:solidFill>
              </a:rPr>
              <a:t>Confirmation de faisabilité</a:t>
            </a:r>
          </a:p>
        </p:txBody>
      </p:sp>
      <p:pic>
        <p:nvPicPr>
          <p:cNvPr id="4" name="Image 3">
            <a:extLst>
              <a:ext uri="{FF2B5EF4-FFF2-40B4-BE49-F238E27FC236}">
                <a16:creationId xmlns:a16="http://schemas.microsoft.com/office/drawing/2014/main" id="{591E8638-E0EA-B843-FF13-064DE8BCE6B8}"/>
              </a:ext>
            </a:extLst>
          </p:cNvPr>
          <p:cNvPicPr>
            <a:picLocks noChangeAspect="1"/>
          </p:cNvPicPr>
          <p:nvPr/>
        </p:nvPicPr>
        <p:blipFill>
          <a:blip r:embed="rId3"/>
          <a:stretch>
            <a:fillRect/>
          </a:stretch>
        </p:blipFill>
        <p:spPr>
          <a:xfrm>
            <a:off x="276090" y="2031216"/>
            <a:ext cx="4309049" cy="4729654"/>
          </a:xfrm>
          <a:prstGeom prst="rect">
            <a:avLst/>
          </a:prstGeom>
        </p:spPr>
      </p:pic>
      <p:pic>
        <p:nvPicPr>
          <p:cNvPr id="13" name="Image 12">
            <a:extLst>
              <a:ext uri="{FF2B5EF4-FFF2-40B4-BE49-F238E27FC236}">
                <a16:creationId xmlns:a16="http://schemas.microsoft.com/office/drawing/2014/main" id="{889C192A-AA57-D56C-58F4-6C22D79E257B}"/>
              </a:ext>
            </a:extLst>
          </p:cNvPr>
          <p:cNvPicPr>
            <a:picLocks noChangeAspect="1"/>
          </p:cNvPicPr>
          <p:nvPr/>
        </p:nvPicPr>
        <p:blipFill>
          <a:blip r:embed="rId4"/>
          <a:stretch>
            <a:fillRect/>
          </a:stretch>
        </p:blipFill>
        <p:spPr>
          <a:xfrm>
            <a:off x="4667578" y="2031216"/>
            <a:ext cx="2331519" cy="4729654"/>
          </a:xfrm>
          <a:prstGeom prst="rect">
            <a:avLst/>
          </a:prstGeom>
        </p:spPr>
      </p:pic>
      <p:pic>
        <p:nvPicPr>
          <p:cNvPr id="15" name="Image 14">
            <a:extLst>
              <a:ext uri="{FF2B5EF4-FFF2-40B4-BE49-F238E27FC236}">
                <a16:creationId xmlns:a16="http://schemas.microsoft.com/office/drawing/2014/main" id="{89E398DF-7073-D22D-1E58-89D2C3DFAA08}"/>
              </a:ext>
            </a:extLst>
          </p:cNvPr>
          <p:cNvPicPr>
            <a:picLocks noChangeAspect="1"/>
          </p:cNvPicPr>
          <p:nvPr/>
        </p:nvPicPr>
        <p:blipFill>
          <a:blip r:embed="rId5"/>
          <a:stretch>
            <a:fillRect/>
          </a:stretch>
        </p:blipFill>
        <p:spPr>
          <a:xfrm>
            <a:off x="7062135" y="2031216"/>
            <a:ext cx="2629267" cy="1057423"/>
          </a:xfrm>
          <a:prstGeom prst="rect">
            <a:avLst/>
          </a:prstGeom>
        </p:spPr>
      </p:pic>
      <p:pic>
        <p:nvPicPr>
          <p:cNvPr id="17" name="Image 16">
            <a:extLst>
              <a:ext uri="{FF2B5EF4-FFF2-40B4-BE49-F238E27FC236}">
                <a16:creationId xmlns:a16="http://schemas.microsoft.com/office/drawing/2014/main" id="{A77CC118-E929-8593-2600-4BBF94F9D880}"/>
              </a:ext>
            </a:extLst>
          </p:cNvPr>
          <p:cNvPicPr>
            <a:picLocks noChangeAspect="1"/>
          </p:cNvPicPr>
          <p:nvPr/>
        </p:nvPicPr>
        <p:blipFill>
          <a:blip r:embed="rId6"/>
          <a:stretch>
            <a:fillRect/>
          </a:stretch>
        </p:blipFill>
        <p:spPr>
          <a:xfrm>
            <a:off x="7328873" y="3958438"/>
            <a:ext cx="4725059" cy="2362530"/>
          </a:xfrm>
          <a:prstGeom prst="rect">
            <a:avLst/>
          </a:prstGeom>
        </p:spPr>
      </p:pic>
      <p:sp>
        <p:nvSpPr>
          <p:cNvPr id="18" name="Espace réservé de la date 1">
            <a:extLst>
              <a:ext uri="{FF2B5EF4-FFF2-40B4-BE49-F238E27FC236}">
                <a16:creationId xmlns:a16="http://schemas.microsoft.com/office/drawing/2014/main" id="{F4C769E4-3F96-26A6-63AF-325687B23C1A}"/>
              </a:ext>
            </a:extLst>
          </p:cNvPr>
          <p:cNvSpPr>
            <a:spLocks noGrp="1"/>
          </p:cNvSpPr>
          <p:nvPr>
            <p:ph type="dt" sz="half" idx="10"/>
          </p:nvPr>
        </p:nvSpPr>
        <p:spPr>
          <a:xfrm>
            <a:off x="9792070" y="6483218"/>
            <a:ext cx="1209096" cy="365125"/>
          </a:xfrm>
        </p:spPr>
        <p:txBody>
          <a:bodyPr rtlCol="0"/>
          <a:lstStyle/>
          <a:p>
            <a:pPr rtl="0"/>
            <a:r>
              <a:rPr lang="fr-FR" dirty="0"/>
              <a:t>Cyril BOURGEOIS</a:t>
            </a:r>
          </a:p>
        </p:txBody>
      </p:sp>
      <p:sp>
        <p:nvSpPr>
          <p:cNvPr id="19" name="Espace réservé du numéro de diapositive 4">
            <a:extLst>
              <a:ext uri="{FF2B5EF4-FFF2-40B4-BE49-F238E27FC236}">
                <a16:creationId xmlns:a16="http://schemas.microsoft.com/office/drawing/2014/main" id="{0C911A9A-FECD-A783-602D-574B7EDABFF6}"/>
              </a:ext>
            </a:extLst>
          </p:cNvPr>
          <p:cNvSpPr>
            <a:spLocks noGrp="1"/>
          </p:cNvSpPr>
          <p:nvPr>
            <p:ph type="sldNum" sz="quarter" idx="12"/>
          </p:nvPr>
        </p:nvSpPr>
        <p:spPr>
          <a:xfrm>
            <a:off x="11139490" y="6483217"/>
            <a:ext cx="1052510" cy="365125"/>
          </a:xfrm>
        </p:spPr>
        <p:txBody>
          <a:bodyPr rtlCol="0"/>
          <a:lstStyle/>
          <a:p>
            <a:pPr rtl="0"/>
            <a:fld id="{4950F5D8-22E1-4015-8661-E5B1FD28C2DE}" type="slidenum">
              <a:rPr lang="fr-FR" smtClean="0"/>
              <a:pPr rtl="0"/>
              <a:t>17</a:t>
            </a:fld>
            <a:endParaRPr lang="fr-FR" dirty="0"/>
          </a:p>
        </p:txBody>
      </p:sp>
      <p:sp>
        <p:nvSpPr>
          <p:cNvPr id="20" name="Espace réservé du pied de page 2">
            <a:extLst>
              <a:ext uri="{FF2B5EF4-FFF2-40B4-BE49-F238E27FC236}">
                <a16:creationId xmlns:a16="http://schemas.microsoft.com/office/drawing/2014/main" id="{35D10C96-112D-3788-D63F-AE9E9B4362B3}"/>
              </a:ext>
            </a:extLst>
          </p:cNvPr>
          <p:cNvSpPr>
            <a:spLocks noGrp="1"/>
          </p:cNvSpPr>
          <p:nvPr>
            <p:ph type="ftr" sz="quarter" idx="11"/>
          </p:nvPr>
        </p:nvSpPr>
        <p:spPr>
          <a:xfrm>
            <a:off x="0" y="0"/>
            <a:ext cx="759336" cy="365125"/>
          </a:xfrm>
        </p:spPr>
        <p:txBody>
          <a:bodyPr rtlCol="0"/>
          <a:lstStyle/>
          <a:p>
            <a:pPr rtl="0"/>
            <a:r>
              <a:rPr lang="fr-FR" dirty="0"/>
              <a:t>26/11/2023</a:t>
            </a:r>
          </a:p>
        </p:txBody>
      </p:sp>
    </p:spTree>
    <p:extLst>
      <p:ext uri="{BB962C8B-B14F-4D97-AF65-F5344CB8AC3E}">
        <p14:creationId xmlns:p14="http://schemas.microsoft.com/office/powerpoint/2010/main" val="3097461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B6007A56-9E47-18B6-456D-6AC27FB1B0B6}"/>
              </a:ext>
            </a:extLst>
          </p:cNvPr>
          <p:cNvPicPr>
            <a:picLocks noChangeAspect="1"/>
          </p:cNvPicPr>
          <p:nvPr/>
        </p:nvPicPr>
        <p:blipFill>
          <a:blip r:embed="rId2"/>
          <a:stretch>
            <a:fillRect/>
          </a:stretch>
        </p:blipFill>
        <p:spPr>
          <a:xfrm>
            <a:off x="412191" y="2078963"/>
            <a:ext cx="3866510" cy="4691365"/>
          </a:xfrm>
          <a:prstGeom prst="rect">
            <a:avLst/>
          </a:prstGeom>
        </p:spPr>
      </p:pic>
      <p:sp>
        <p:nvSpPr>
          <p:cNvPr id="3" name="ZoneTexte 2">
            <a:extLst>
              <a:ext uri="{FF2B5EF4-FFF2-40B4-BE49-F238E27FC236}">
                <a16:creationId xmlns:a16="http://schemas.microsoft.com/office/drawing/2014/main" id="{2C126AC8-CA2D-9955-8943-0899A3740A8D}"/>
              </a:ext>
            </a:extLst>
          </p:cNvPr>
          <p:cNvSpPr txBox="1"/>
          <p:nvPr/>
        </p:nvSpPr>
        <p:spPr>
          <a:xfrm>
            <a:off x="9549442" y="1903"/>
            <a:ext cx="2642559" cy="369332"/>
          </a:xfrm>
          <a:prstGeom prst="rect">
            <a:avLst/>
          </a:prstGeom>
          <a:noFill/>
        </p:spPr>
        <p:txBody>
          <a:bodyPr wrap="square">
            <a:spAutoFit/>
          </a:bodyPr>
          <a:lstStyle/>
          <a:p>
            <a:r>
              <a:rPr lang="fr-FR" dirty="0">
                <a:solidFill>
                  <a:schemeClr val="accent4"/>
                </a:solidFill>
              </a:rPr>
              <a:t>Confirmation de faisabilité</a:t>
            </a:r>
          </a:p>
        </p:txBody>
      </p:sp>
      <p:pic>
        <p:nvPicPr>
          <p:cNvPr id="7" name="Picture 2" descr="COVID-19] Santé Publique France et le Ministère de la Santé publient de  nouveaux supports – Centre hospitalier Laborit">
            <a:extLst>
              <a:ext uri="{FF2B5EF4-FFF2-40B4-BE49-F238E27FC236}">
                <a16:creationId xmlns:a16="http://schemas.microsoft.com/office/drawing/2014/main" id="{836AC38C-897B-6FEF-73A0-C9F301C13B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9489" y="416673"/>
            <a:ext cx="1052511" cy="592037"/>
          </a:xfrm>
          <a:prstGeom prst="rect">
            <a:avLst/>
          </a:prstGeom>
          <a:noFill/>
          <a:extLst>
            <a:ext uri="{909E8E84-426E-40DD-AFC4-6F175D3DCCD1}">
              <a14:hiddenFill xmlns:a14="http://schemas.microsoft.com/office/drawing/2010/main">
                <a:solidFill>
                  <a:srgbClr val="FFFFFF"/>
                </a:solidFill>
              </a14:hiddenFill>
            </a:ext>
          </a:extLst>
        </p:spPr>
      </p:pic>
      <p:sp>
        <p:nvSpPr>
          <p:cNvPr id="8" name="Titre 1">
            <a:extLst>
              <a:ext uri="{FF2B5EF4-FFF2-40B4-BE49-F238E27FC236}">
                <a16:creationId xmlns:a16="http://schemas.microsoft.com/office/drawing/2014/main" id="{5DF00A78-D231-2062-9917-4B9670EACEAC}"/>
              </a:ext>
            </a:extLst>
          </p:cNvPr>
          <p:cNvSpPr>
            <a:spLocks noGrp="1"/>
          </p:cNvSpPr>
          <p:nvPr>
            <p:ph type="title"/>
          </p:nvPr>
        </p:nvSpPr>
        <p:spPr>
          <a:xfrm>
            <a:off x="560717" y="859340"/>
            <a:ext cx="10092905" cy="552848"/>
          </a:xfrm>
        </p:spPr>
        <p:txBody>
          <a:bodyPr>
            <a:normAutofit fontScale="90000"/>
          </a:bodyPr>
          <a:lstStyle/>
          <a:p>
            <a:pPr algn="ctr"/>
            <a:r>
              <a:rPr lang="fr-FR" dirty="0"/>
              <a:t>Conseiller un meilleur nutri-GRADE-</a:t>
            </a:r>
            <a:r>
              <a:rPr lang="fr-FR" dirty="0" err="1"/>
              <a:t>fr</a:t>
            </a:r>
            <a:r>
              <a:rPr lang="fr-FR" dirty="0"/>
              <a:t> permet-il de réduire les GRAISSES ingérées : 1/2</a:t>
            </a:r>
          </a:p>
        </p:txBody>
      </p:sp>
      <p:pic>
        <p:nvPicPr>
          <p:cNvPr id="10" name="Image 9">
            <a:extLst>
              <a:ext uri="{FF2B5EF4-FFF2-40B4-BE49-F238E27FC236}">
                <a16:creationId xmlns:a16="http://schemas.microsoft.com/office/drawing/2014/main" id="{93E7D647-95B4-2709-5C3C-36E3615859B0}"/>
              </a:ext>
            </a:extLst>
          </p:cNvPr>
          <p:cNvPicPr>
            <a:picLocks noChangeAspect="1"/>
          </p:cNvPicPr>
          <p:nvPr/>
        </p:nvPicPr>
        <p:blipFill>
          <a:blip r:embed="rId4"/>
          <a:stretch>
            <a:fillRect/>
          </a:stretch>
        </p:blipFill>
        <p:spPr>
          <a:xfrm>
            <a:off x="4278701" y="2078963"/>
            <a:ext cx="4590377" cy="4691365"/>
          </a:xfrm>
          <a:prstGeom prst="rect">
            <a:avLst/>
          </a:prstGeom>
        </p:spPr>
      </p:pic>
      <p:pic>
        <p:nvPicPr>
          <p:cNvPr id="12" name="Image 11">
            <a:extLst>
              <a:ext uri="{FF2B5EF4-FFF2-40B4-BE49-F238E27FC236}">
                <a16:creationId xmlns:a16="http://schemas.microsoft.com/office/drawing/2014/main" id="{0EBE61BC-9A6B-53FB-7B60-526A133AB489}"/>
              </a:ext>
            </a:extLst>
          </p:cNvPr>
          <p:cNvPicPr>
            <a:picLocks noChangeAspect="1"/>
          </p:cNvPicPr>
          <p:nvPr/>
        </p:nvPicPr>
        <p:blipFill>
          <a:blip r:embed="rId5"/>
          <a:stretch>
            <a:fillRect/>
          </a:stretch>
        </p:blipFill>
        <p:spPr>
          <a:xfrm>
            <a:off x="8869078" y="2078963"/>
            <a:ext cx="2694899" cy="4691365"/>
          </a:xfrm>
          <a:prstGeom prst="rect">
            <a:avLst/>
          </a:prstGeom>
        </p:spPr>
      </p:pic>
      <p:sp>
        <p:nvSpPr>
          <p:cNvPr id="13" name="Espace réservé de la date 1">
            <a:extLst>
              <a:ext uri="{FF2B5EF4-FFF2-40B4-BE49-F238E27FC236}">
                <a16:creationId xmlns:a16="http://schemas.microsoft.com/office/drawing/2014/main" id="{5E3B9D3E-AA10-6F5E-453A-3165C126EE2D}"/>
              </a:ext>
            </a:extLst>
          </p:cNvPr>
          <p:cNvSpPr>
            <a:spLocks noGrp="1"/>
          </p:cNvSpPr>
          <p:nvPr>
            <p:ph type="dt" sz="half" idx="10"/>
          </p:nvPr>
        </p:nvSpPr>
        <p:spPr>
          <a:xfrm>
            <a:off x="9792070" y="6483218"/>
            <a:ext cx="1209096" cy="365125"/>
          </a:xfrm>
        </p:spPr>
        <p:txBody>
          <a:bodyPr rtlCol="0"/>
          <a:lstStyle/>
          <a:p>
            <a:pPr rtl="0"/>
            <a:r>
              <a:rPr lang="fr-FR" dirty="0"/>
              <a:t>Cyril BOURGEOIS</a:t>
            </a:r>
          </a:p>
        </p:txBody>
      </p:sp>
      <p:sp>
        <p:nvSpPr>
          <p:cNvPr id="14" name="Espace réservé du numéro de diapositive 4">
            <a:extLst>
              <a:ext uri="{FF2B5EF4-FFF2-40B4-BE49-F238E27FC236}">
                <a16:creationId xmlns:a16="http://schemas.microsoft.com/office/drawing/2014/main" id="{5031318F-2C70-4E12-376A-C4EA186CC4C8}"/>
              </a:ext>
            </a:extLst>
          </p:cNvPr>
          <p:cNvSpPr>
            <a:spLocks noGrp="1"/>
          </p:cNvSpPr>
          <p:nvPr>
            <p:ph type="sldNum" sz="quarter" idx="12"/>
          </p:nvPr>
        </p:nvSpPr>
        <p:spPr>
          <a:xfrm>
            <a:off x="11139490" y="6483217"/>
            <a:ext cx="1052510" cy="365125"/>
          </a:xfrm>
        </p:spPr>
        <p:txBody>
          <a:bodyPr rtlCol="0"/>
          <a:lstStyle/>
          <a:p>
            <a:pPr rtl="0"/>
            <a:fld id="{4950F5D8-22E1-4015-8661-E5B1FD28C2DE}" type="slidenum">
              <a:rPr lang="fr-FR" smtClean="0"/>
              <a:pPr rtl="0"/>
              <a:t>18</a:t>
            </a:fld>
            <a:endParaRPr lang="fr-FR" dirty="0"/>
          </a:p>
        </p:txBody>
      </p:sp>
      <p:sp>
        <p:nvSpPr>
          <p:cNvPr id="15" name="Espace réservé du pied de page 2">
            <a:extLst>
              <a:ext uri="{FF2B5EF4-FFF2-40B4-BE49-F238E27FC236}">
                <a16:creationId xmlns:a16="http://schemas.microsoft.com/office/drawing/2014/main" id="{06CA4A26-2D80-80C7-2DD8-6050E0F6F2BB}"/>
              </a:ext>
            </a:extLst>
          </p:cNvPr>
          <p:cNvSpPr>
            <a:spLocks noGrp="1"/>
          </p:cNvSpPr>
          <p:nvPr>
            <p:ph type="ftr" sz="quarter" idx="11"/>
          </p:nvPr>
        </p:nvSpPr>
        <p:spPr>
          <a:xfrm>
            <a:off x="0" y="0"/>
            <a:ext cx="759336" cy="365125"/>
          </a:xfrm>
        </p:spPr>
        <p:txBody>
          <a:bodyPr rtlCol="0"/>
          <a:lstStyle/>
          <a:p>
            <a:pPr rtl="0"/>
            <a:r>
              <a:rPr lang="fr-FR" dirty="0"/>
              <a:t>26/11/2023</a:t>
            </a:r>
          </a:p>
        </p:txBody>
      </p:sp>
    </p:spTree>
    <p:extLst>
      <p:ext uri="{BB962C8B-B14F-4D97-AF65-F5344CB8AC3E}">
        <p14:creationId xmlns:p14="http://schemas.microsoft.com/office/powerpoint/2010/main" val="3136658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2C126AC8-CA2D-9955-8943-0899A3740A8D}"/>
              </a:ext>
            </a:extLst>
          </p:cNvPr>
          <p:cNvSpPr txBox="1"/>
          <p:nvPr/>
        </p:nvSpPr>
        <p:spPr>
          <a:xfrm>
            <a:off x="9549442" y="1903"/>
            <a:ext cx="2642559" cy="369332"/>
          </a:xfrm>
          <a:prstGeom prst="rect">
            <a:avLst/>
          </a:prstGeom>
          <a:noFill/>
        </p:spPr>
        <p:txBody>
          <a:bodyPr wrap="square">
            <a:spAutoFit/>
          </a:bodyPr>
          <a:lstStyle/>
          <a:p>
            <a:r>
              <a:rPr lang="fr-FR" dirty="0">
                <a:solidFill>
                  <a:schemeClr val="accent4"/>
                </a:solidFill>
              </a:rPr>
              <a:t>Confirmation de faisabilité</a:t>
            </a:r>
          </a:p>
        </p:txBody>
      </p:sp>
      <p:pic>
        <p:nvPicPr>
          <p:cNvPr id="7" name="Picture 2" descr="COVID-19] Santé Publique France et le Ministère de la Santé publient de  nouveaux supports – Centre hospitalier Laborit">
            <a:extLst>
              <a:ext uri="{FF2B5EF4-FFF2-40B4-BE49-F238E27FC236}">
                <a16:creationId xmlns:a16="http://schemas.microsoft.com/office/drawing/2014/main" id="{836AC38C-897B-6FEF-73A0-C9F301C13B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9489" y="416673"/>
            <a:ext cx="1052511" cy="592037"/>
          </a:xfrm>
          <a:prstGeom prst="rect">
            <a:avLst/>
          </a:prstGeom>
          <a:noFill/>
          <a:extLst>
            <a:ext uri="{909E8E84-426E-40DD-AFC4-6F175D3DCCD1}">
              <a14:hiddenFill xmlns:a14="http://schemas.microsoft.com/office/drawing/2010/main">
                <a:solidFill>
                  <a:srgbClr val="FFFFFF"/>
                </a:solidFill>
              </a14:hiddenFill>
            </a:ext>
          </a:extLst>
        </p:spPr>
      </p:pic>
      <p:sp>
        <p:nvSpPr>
          <p:cNvPr id="8" name="Titre 1">
            <a:extLst>
              <a:ext uri="{FF2B5EF4-FFF2-40B4-BE49-F238E27FC236}">
                <a16:creationId xmlns:a16="http://schemas.microsoft.com/office/drawing/2014/main" id="{5DF00A78-D231-2062-9917-4B9670EACEAC}"/>
              </a:ext>
            </a:extLst>
          </p:cNvPr>
          <p:cNvSpPr>
            <a:spLocks noGrp="1"/>
          </p:cNvSpPr>
          <p:nvPr>
            <p:ph type="title"/>
          </p:nvPr>
        </p:nvSpPr>
        <p:spPr>
          <a:xfrm>
            <a:off x="560717" y="859340"/>
            <a:ext cx="10092905" cy="552848"/>
          </a:xfrm>
        </p:spPr>
        <p:txBody>
          <a:bodyPr>
            <a:normAutofit fontScale="90000"/>
          </a:bodyPr>
          <a:lstStyle/>
          <a:p>
            <a:pPr algn="ctr"/>
            <a:r>
              <a:rPr lang="fr-FR" dirty="0"/>
              <a:t>Conseiller un meilleur nutri-GRADE-</a:t>
            </a:r>
            <a:r>
              <a:rPr lang="fr-FR" dirty="0" err="1"/>
              <a:t>fr</a:t>
            </a:r>
            <a:r>
              <a:rPr lang="fr-FR" dirty="0"/>
              <a:t> permet-il de réduire les GRAISSES ingérées : 2/2</a:t>
            </a:r>
          </a:p>
        </p:txBody>
      </p:sp>
      <p:pic>
        <p:nvPicPr>
          <p:cNvPr id="10" name="Image 9">
            <a:extLst>
              <a:ext uri="{FF2B5EF4-FFF2-40B4-BE49-F238E27FC236}">
                <a16:creationId xmlns:a16="http://schemas.microsoft.com/office/drawing/2014/main" id="{559E485A-5D82-339C-20E1-5451DF1B93DB}"/>
              </a:ext>
            </a:extLst>
          </p:cNvPr>
          <p:cNvPicPr>
            <a:picLocks noChangeAspect="1"/>
          </p:cNvPicPr>
          <p:nvPr/>
        </p:nvPicPr>
        <p:blipFill>
          <a:blip r:embed="rId3"/>
          <a:stretch>
            <a:fillRect/>
          </a:stretch>
        </p:blipFill>
        <p:spPr>
          <a:xfrm>
            <a:off x="291661" y="2009955"/>
            <a:ext cx="4063043" cy="4777999"/>
          </a:xfrm>
          <a:prstGeom prst="rect">
            <a:avLst/>
          </a:prstGeom>
        </p:spPr>
      </p:pic>
      <p:pic>
        <p:nvPicPr>
          <p:cNvPr id="12" name="Image 11">
            <a:extLst>
              <a:ext uri="{FF2B5EF4-FFF2-40B4-BE49-F238E27FC236}">
                <a16:creationId xmlns:a16="http://schemas.microsoft.com/office/drawing/2014/main" id="{5615A9AA-1B0D-1C46-8EDF-D1D237513DE8}"/>
              </a:ext>
            </a:extLst>
          </p:cNvPr>
          <p:cNvPicPr>
            <a:picLocks noChangeAspect="1"/>
          </p:cNvPicPr>
          <p:nvPr/>
        </p:nvPicPr>
        <p:blipFill>
          <a:blip r:embed="rId4"/>
          <a:stretch>
            <a:fillRect/>
          </a:stretch>
        </p:blipFill>
        <p:spPr>
          <a:xfrm>
            <a:off x="4433773" y="2009954"/>
            <a:ext cx="2346792" cy="4778000"/>
          </a:xfrm>
          <a:prstGeom prst="rect">
            <a:avLst/>
          </a:prstGeom>
        </p:spPr>
      </p:pic>
      <p:pic>
        <p:nvPicPr>
          <p:cNvPr id="14" name="Image 13">
            <a:extLst>
              <a:ext uri="{FF2B5EF4-FFF2-40B4-BE49-F238E27FC236}">
                <a16:creationId xmlns:a16="http://schemas.microsoft.com/office/drawing/2014/main" id="{6D064071-C8D0-F14D-4CCA-65B8D47608A8}"/>
              </a:ext>
            </a:extLst>
          </p:cNvPr>
          <p:cNvPicPr>
            <a:picLocks noChangeAspect="1"/>
          </p:cNvPicPr>
          <p:nvPr/>
        </p:nvPicPr>
        <p:blipFill>
          <a:blip r:embed="rId5"/>
          <a:stretch>
            <a:fillRect/>
          </a:stretch>
        </p:blipFill>
        <p:spPr>
          <a:xfrm>
            <a:off x="6859634" y="2009954"/>
            <a:ext cx="2591162" cy="1047896"/>
          </a:xfrm>
          <a:prstGeom prst="rect">
            <a:avLst/>
          </a:prstGeom>
        </p:spPr>
      </p:pic>
      <p:pic>
        <p:nvPicPr>
          <p:cNvPr id="16" name="Image 15">
            <a:extLst>
              <a:ext uri="{FF2B5EF4-FFF2-40B4-BE49-F238E27FC236}">
                <a16:creationId xmlns:a16="http://schemas.microsoft.com/office/drawing/2014/main" id="{74F81B6B-17CC-DD87-CC82-840A30E18829}"/>
              </a:ext>
            </a:extLst>
          </p:cNvPr>
          <p:cNvPicPr>
            <a:picLocks noChangeAspect="1"/>
          </p:cNvPicPr>
          <p:nvPr/>
        </p:nvPicPr>
        <p:blipFill>
          <a:blip r:embed="rId6"/>
          <a:stretch>
            <a:fillRect/>
          </a:stretch>
        </p:blipFill>
        <p:spPr>
          <a:xfrm>
            <a:off x="7280069" y="4259581"/>
            <a:ext cx="4620270" cy="752580"/>
          </a:xfrm>
          <a:prstGeom prst="rect">
            <a:avLst/>
          </a:prstGeom>
        </p:spPr>
      </p:pic>
      <p:pic>
        <p:nvPicPr>
          <p:cNvPr id="20" name="Image 19">
            <a:extLst>
              <a:ext uri="{FF2B5EF4-FFF2-40B4-BE49-F238E27FC236}">
                <a16:creationId xmlns:a16="http://schemas.microsoft.com/office/drawing/2014/main" id="{CCDE478C-D75C-F1BB-5C15-8684645B9EF2}"/>
              </a:ext>
            </a:extLst>
          </p:cNvPr>
          <p:cNvPicPr>
            <a:picLocks noChangeAspect="1"/>
          </p:cNvPicPr>
          <p:nvPr/>
        </p:nvPicPr>
        <p:blipFill>
          <a:blip r:embed="rId7"/>
          <a:stretch>
            <a:fillRect/>
          </a:stretch>
        </p:blipFill>
        <p:spPr>
          <a:xfrm>
            <a:off x="7280069" y="5012161"/>
            <a:ext cx="4620270" cy="412356"/>
          </a:xfrm>
          <a:prstGeom prst="rect">
            <a:avLst/>
          </a:prstGeom>
        </p:spPr>
      </p:pic>
      <p:sp>
        <p:nvSpPr>
          <p:cNvPr id="21" name="Espace réservé de la date 1">
            <a:extLst>
              <a:ext uri="{FF2B5EF4-FFF2-40B4-BE49-F238E27FC236}">
                <a16:creationId xmlns:a16="http://schemas.microsoft.com/office/drawing/2014/main" id="{A4CD8F9E-3851-D0E0-1EBF-A25187860601}"/>
              </a:ext>
            </a:extLst>
          </p:cNvPr>
          <p:cNvSpPr>
            <a:spLocks noGrp="1"/>
          </p:cNvSpPr>
          <p:nvPr>
            <p:ph type="dt" sz="half" idx="10"/>
          </p:nvPr>
        </p:nvSpPr>
        <p:spPr>
          <a:xfrm>
            <a:off x="9792070" y="6483218"/>
            <a:ext cx="1209096" cy="365125"/>
          </a:xfrm>
        </p:spPr>
        <p:txBody>
          <a:bodyPr rtlCol="0"/>
          <a:lstStyle/>
          <a:p>
            <a:pPr rtl="0"/>
            <a:r>
              <a:rPr lang="fr-FR" dirty="0"/>
              <a:t>Cyril BOURGEOIS</a:t>
            </a:r>
          </a:p>
        </p:txBody>
      </p:sp>
      <p:sp>
        <p:nvSpPr>
          <p:cNvPr id="22" name="Espace réservé du numéro de diapositive 4">
            <a:extLst>
              <a:ext uri="{FF2B5EF4-FFF2-40B4-BE49-F238E27FC236}">
                <a16:creationId xmlns:a16="http://schemas.microsoft.com/office/drawing/2014/main" id="{B124840E-3CB7-D79F-21C3-131A9D63BA11}"/>
              </a:ext>
            </a:extLst>
          </p:cNvPr>
          <p:cNvSpPr>
            <a:spLocks noGrp="1"/>
          </p:cNvSpPr>
          <p:nvPr>
            <p:ph type="sldNum" sz="quarter" idx="12"/>
          </p:nvPr>
        </p:nvSpPr>
        <p:spPr>
          <a:xfrm>
            <a:off x="11139490" y="6483217"/>
            <a:ext cx="1052510" cy="365125"/>
          </a:xfrm>
        </p:spPr>
        <p:txBody>
          <a:bodyPr rtlCol="0"/>
          <a:lstStyle/>
          <a:p>
            <a:pPr rtl="0"/>
            <a:fld id="{4950F5D8-22E1-4015-8661-E5B1FD28C2DE}" type="slidenum">
              <a:rPr lang="fr-FR" smtClean="0"/>
              <a:pPr rtl="0"/>
              <a:t>19</a:t>
            </a:fld>
            <a:endParaRPr lang="fr-FR" dirty="0"/>
          </a:p>
        </p:txBody>
      </p:sp>
      <p:sp>
        <p:nvSpPr>
          <p:cNvPr id="23" name="Espace réservé du pied de page 2">
            <a:extLst>
              <a:ext uri="{FF2B5EF4-FFF2-40B4-BE49-F238E27FC236}">
                <a16:creationId xmlns:a16="http://schemas.microsoft.com/office/drawing/2014/main" id="{B3136229-4BDB-9FF6-6397-35D991AD3CD8}"/>
              </a:ext>
            </a:extLst>
          </p:cNvPr>
          <p:cNvSpPr>
            <a:spLocks noGrp="1"/>
          </p:cNvSpPr>
          <p:nvPr>
            <p:ph type="ftr" sz="quarter" idx="11"/>
          </p:nvPr>
        </p:nvSpPr>
        <p:spPr>
          <a:xfrm>
            <a:off x="0" y="0"/>
            <a:ext cx="759336" cy="365125"/>
          </a:xfrm>
        </p:spPr>
        <p:txBody>
          <a:bodyPr rtlCol="0"/>
          <a:lstStyle/>
          <a:p>
            <a:pPr rtl="0"/>
            <a:r>
              <a:rPr lang="fr-FR" dirty="0"/>
              <a:t>26/11/2023</a:t>
            </a:r>
          </a:p>
        </p:txBody>
      </p:sp>
    </p:spTree>
    <p:extLst>
      <p:ext uri="{BB962C8B-B14F-4D97-AF65-F5344CB8AC3E}">
        <p14:creationId xmlns:p14="http://schemas.microsoft.com/office/powerpoint/2010/main" val="3853958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A5F794-4E43-E8B4-814F-1C2A5A5A8BA9}"/>
              </a:ext>
            </a:extLst>
          </p:cNvPr>
          <p:cNvSpPr>
            <a:spLocks noGrp="1"/>
          </p:cNvSpPr>
          <p:nvPr>
            <p:ph type="title"/>
          </p:nvPr>
        </p:nvSpPr>
        <p:spPr>
          <a:xfrm>
            <a:off x="2369969" y="1614367"/>
            <a:ext cx="7177178" cy="872624"/>
          </a:xfrm>
        </p:spPr>
        <p:txBody>
          <a:bodyPr>
            <a:normAutofit fontScale="90000"/>
          </a:bodyPr>
          <a:lstStyle/>
          <a:p>
            <a:pPr algn="ctr"/>
            <a:r>
              <a:rPr lang="fr-FR" sz="2800" b="0" i="0" dirty="0"/>
              <a:t>RAPPEL SUR L’APPEL A PROJET de l’AGENCE SANTÉ PUBLIQUE FRANCE</a:t>
            </a:r>
            <a:br>
              <a:rPr lang="fr-FR" sz="2800" noProof="0" dirty="0"/>
            </a:br>
            <a:br>
              <a:rPr lang="fr-FR" dirty="0"/>
            </a:br>
            <a:endParaRPr lang="fr-FR" dirty="0"/>
          </a:p>
        </p:txBody>
      </p:sp>
      <p:pic>
        <p:nvPicPr>
          <p:cNvPr id="12" name="Picture 2" descr="COVID-19] Santé Publique France et le Ministère de la Santé publient de  nouveaux supports – Centre hospitalier Laborit">
            <a:extLst>
              <a:ext uri="{FF2B5EF4-FFF2-40B4-BE49-F238E27FC236}">
                <a16:creationId xmlns:a16="http://schemas.microsoft.com/office/drawing/2014/main" id="{8CB8F6E1-3E1A-725B-C462-DA629D82D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9489" y="449695"/>
            <a:ext cx="1052511" cy="592037"/>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11744DFF-F2D2-5F19-471C-D6B92ECEE03E}"/>
              </a:ext>
            </a:extLst>
          </p:cNvPr>
          <p:cNvSpPr txBox="1"/>
          <p:nvPr/>
        </p:nvSpPr>
        <p:spPr>
          <a:xfrm>
            <a:off x="10401326" y="23122"/>
            <a:ext cx="1849635" cy="369332"/>
          </a:xfrm>
          <a:prstGeom prst="rect">
            <a:avLst/>
          </a:prstGeom>
          <a:noFill/>
        </p:spPr>
        <p:txBody>
          <a:bodyPr wrap="square">
            <a:spAutoFit/>
          </a:bodyPr>
          <a:lstStyle/>
          <a:p>
            <a:r>
              <a:rPr lang="fr-FR" sz="1800" noProof="0" dirty="0">
                <a:solidFill>
                  <a:schemeClr val="accent4"/>
                </a:solidFill>
              </a:rPr>
              <a:t>Idée d’application</a:t>
            </a:r>
            <a:endParaRPr lang="fr-FR" dirty="0">
              <a:solidFill>
                <a:schemeClr val="accent4"/>
              </a:solidFill>
            </a:endParaRPr>
          </a:p>
        </p:txBody>
      </p:sp>
      <p:pic>
        <p:nvPicPr>
          <p:cNvPr id="26" name="Image 25">
            <a:extLst>
              <a:ext uri="{FF2B5EF4-FFF2-40B4-BE49-F238E27FC236}">
                <a16:creationId xmlns:a16="http://schemas.microsoft.com/office/drawing/2014/main" id="{FA3A9E89-0E8E-AEC0-1B1F-7129D23F2E7F}"/>
              </a:ext>
            </a:extLst>
          </p:cNvPr>
          <p:cNvPicPr>
            <a:picLocks noChangeAspect="1"/>
          </p:cNvPicPr>
          <p:nvPr/>
        </p:nvPicPr>
        <p:blipFill>
          <a:blip r:embed="rId3"/>
          <a:stretch>
            <a:fillRect/>
          </a:stretch>
        </p:blipFill>
        <p:spPr>
          <a:xfrm>
            <a:off x="1534225" y="1723841"/>
            <a:ext cx="1671487" cy="378343"/>
          </a:xfrm>
          <a:prstGeom prst="rect">
            <a:avLst/>
          </a:prstGeom>
        </p:spPr>
      </p:pic>
      <p:sp>
        <p:nvSpPr>
          <p:cNvPr id="27" name="ZoneTexte 26">
            <a:extLst>
              <a:ext uri="{FF2B5EF4-FFF2-40B4-BE49-F238E27FC236}">
                <a16:creationId xmlns:a16="http://schemas.microsoft.com/office/drawing/2014/main" id="{C4AF9132-FC1B-F7B8-9D76-EF0339BE15BA}"/>
              </a:ext>
            </a:extLst>
          </p:cNvPr>
          <p:cNvSpPr txBox="1"/>
          <p:nvPr/>
        </p:nvSpPr>
        <p:spPr>
          <a:xfrm>
            <a:off x="59817" y="2486991"/>
            <a:ext cx="7030528" cy="369332"/>
          </a:xfrm>
          <a:prstGeom prst="rect">
            <a:avLst/>
          </a:prstGeom>
          <a:noFill/>
        </p:spPr>
        <p:txBody>
          <a:bodyPr wrap="square" rtlCol="0">
            <a:spAutoFit/>
          </a:bodyPr>
          <a:lstStyle/>
          <a:p>
            <a:r>
              <a:rPr lang="fr-FR" dirty="0">
                <a:solidFill>
                  <a:srgbClr val="FFC000"/>
                </a:solidFill>
              </a:rPr>
              <a:t>Données d’</a:t>
            </a:r>
            <a:r>
              <a:rPr lang="fr-FR" dirty="0" err="1">
                <a:solidFill>
                  <a:srgbClr val="FFC000"/>
                </a:solidFill>
              </a:rPr>
              <a:t>OpenFoodFacts</a:t>
            </a:r>
            <a:r>
              <a:rPr lang="fr-FR" dirty="0">
                <a:solidFill>
                  <a:srgbClr val="FFC000"/>
                </a:solidFill>
              </a:rPr>
              <a:t> disponibles pour répondre à l’appel à projets.</a:t>
            </a:r>
          </a:p>
        </p:txBody>
      </p:sp>
      <p:pic>
        <p:nvPicPr>
          <p:cNvPr id="31" name="Image 30">
            <a:extLst>
              <a:ext uri="{FF2B5EF4-FFF2-40B4-BE49-F238E27FC236}">
                <a16:creationId xmlns:a16="http://schemas.microsoft.com/office/drawing/2014/main" id="{3BDB4AF2-EABD-B447-8E7C-603414CC7550}"/>
              </a:ext>
            </a:extLst>
          </p:cNvPr>
          <p:cNvPicPr>
            <a:picLocks noChangeAspect="1"/>
          </p:cNvPicPr>
          <p:nvPr/>
        </p:nvPicPr>
        <p:blipFill>
          <a:blip r:embed="rId4"/>
          <a:stretch>
            <a:fillRect/>
          </a:stretch>
        </p:blipFill>
        <p:spPr>
          <a:xfrm>
            <a:off x="1003657" y="3657163"/>
            <a:ext cx="5064627" cy="2710753"/>
          </a:xfrm>
          <a:prstGeom prst="rect">
            <a:avLst/>
          </a:prstGeom>
        </p:spPr>
      </p:pic>
      <p:sp>
        <p:nvSpPr>
          <p:cNvPr id="32" name="Espace réservé de la date 1">
            <a:extLst>
              <a:ext uri="{FF2B5EF4-FFF2-40B4-BE49-F238E27FC236}">
                <a16:creationId xmlns:a16="http://schemas.microsoft.com/office/drawing/2014/main" id="{1EA6C837-9CC6-D9CC-9807-C3A3AB17F55A}"/>
              </a:ext>
            </a:extLst>
          </p:cNvPr>
          <p:cNvSpPr txBox="1">
            <a:spLocks/>
          </p:cNvSpPr>
          <p:nvPr/>
        </p:nvSpPr>
        <p:spPr>
          <a:xfrm>
            <a:off x="9792070" y="6483218"/>
            <a:ext cx="1209096" cy="365125"/>
          </a:xfrm>
          <a:prstGeom prst="rect">
            <a:avLst/>
          </a:prstGeom>
        </p:spPr>
        <p:txBody>
          <a:bodyPr vert="horz" lIns="91440" tIns="45720" rIns="91440" bIns="45720" rtlCol="0" anchor="ctr"/>
          <a:lstStyle>
            <a:defPPr rtl="0">
              <a:defRPr lang="fr-FR"/>
            </a:defPPr>
            <a:lvl1pPr marL="0" algn="r" defTabSz="457200" rtl="0" eaLnBrk="1" latinLnBrk="0" hangingPunct="1">
              <a:defRPr sz="900" kern="120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t>Cyril BOURGEOIS</a:t>
            </a:r>
          </a:p>
        </p:txBody>
      </p:sp>
      <p:sp>
        <p:nvSpPr>
          <p:cNvPr id="33" name="Espace réservé du numéro de diapositive 3">
            <a:extLst>
              <a:ext uri="{FF2B5EF4-FFF2-40B4-BE49-F238E27FC236}">
                <a16:creationId xmlns:a16="http://schemas.microsoft.com/office/drawing/2014/main" id="{9CA4F6F1-646E-F304-C9D6-6ED1F9F5435B}"/>
              </a:ext>
            </a:extLst>
          </p:cNvPr>
          <p:cNvSpPr>
            <a:spLocks noGrp="1"/>
          </p:cNvSpPr>
          <p:nvPr>
            <p:ph type="sldNum" sz="quarter" idx="12"/>
          </p:nvPr>
        </p:nvSpPr>
        <p:spPr>
          <a:xfrm>
            <a:off x="11139490" y="6483217"/>
            <a:ext cx="1052510" cy="365125"/>
          </a:xfrm>
        </p:spPr>
        <p:txBody>
          <a:bodyPr rtlCol="0"/>
          <a:lstStyle/>
          <a:p>
            <a:pPr rtl="0"/>
            <a:fld id="{DBA1B0FB-D917-4C8C-928F-313BD683BF39}" type="slidenum">
              <a:rPr lang="fr-FR" smtClean="0"/>
              <a:t>2</a:t>
            </a:fld>
            <a:endParaRPr lang="fr-FR" dirty="0"/>
          </a:p>
        </p:txBody>
      </p:sp>
      <p:pic>
        <p:nvPicPr>
          <p:cNvPr id="36" name="Image 35">
            <a:extLst>
              <a:ext uri="{FF2B5EF4-FFF2-40B4-BE49-F238E27FC236}">
                <a16:creationId xmlns:a16="http://schemas.microsoft.com/office/drawing/2014/main" id="{FF222416-11DC-2B31-D0A7-959730B5BCA8}"/>
              </a:ext>
            </a:extLst>
          </p:cNvPr>
          <p:cNvPicPr>
            <a:picLocks noChangeAspect="1"/>
          </p:cNvPicPr>
          <p:nvPr/>
        </p:nvPicPr>
        <p:blipFill>
          <a:blip r:embed="rId5"/>
          <a:stretch>
            <a:fillRect/>
          </a:stretch>
        </p:blipFill>
        <p:spPr>
          <a:xfrm>
            <a:off x="349013" y="1614367"/>
            <a:ext cx="993455" cy="597292"/>
          </a:xfrm>
          <a:prstGeom prst="rect">
            <a:avLst/>
          </a:prstGeom>
        </p:spPr>
      </p:pic>
      <p:pic>
        <p:nvPicPr>
          <p:cNvPr id="38" name="Image 37">
            <a:extLst>
              <a:ext uri="{FF2B5EF4-FFF2-40B4-BE49-F238E27FC236}">
                <a16:creationId xmlns:a16="http://schemas.microsoft.com/office/drawing/2014/main" id="{59052C17-A69B-FDA4-2D8B-603FC3A2F7F5}"/>
              </a:ext>
            </a:extLst>
          </p:cNvPr>
          <p:cNvPicPr>
            <a:picLocks noChangeAspect="1"/>
          </p:cNvPicPr>
          <p:nvPr/>
        </p:nvPicPr>
        <p:blipFill>
          <a:blip r:embed="rId6"/>
          <a:stretch>
            <a:fillRect/>
          </a:stretch>
        </p:blipFill>
        <p:spPr>
          <a:xfrm>
            <a:off x="317065" y="2931667"/>
            <a:ext cx="6373114" cy="666843"/>
          </a:xfrm>
          <a:prstGeom prst="rect">
            <a:avLst/>
          </a:prstGeom>
        </p:spPr>
      </p:pic>
      <p:pic>
        <p:nvPicPr>
          <p:cNvPr id="40" name="Image 39">
            <a:extLst>
              <a:ext uri="{FF2B5EF4-FFF2-40B4-BE49-F238E27FC236}">
                <a16:creationId xmlns:a16="http://schemas.microsoft.com/office/drawing/2014/main" id="{0F4279D4-E811-7244-FA42-BC3BEB123514}"/>
              </a:ext>
            </a:extLst>
          </p:cNvPr>
          <p:cNvPicPr>
            <a:picLocks noChangeAspect="1"/>
          </p:cNvPicPr>
          <p:nvPr/>
        </p:nvPicPr>
        <p:blipFill>
          <a:blip r:embed="rId7"/>
          <a:stretch>
            <a:fillRect/>
          </a:stretch>
        </p:blipFill>
        <p:spPr>
          <a:xfrm>
            <a:off x="7526191" y="2441305"/>
            <a:ext cx="4041912" cy="4041912"/>
          </a:xfrm>
          <a:prstGeom prst="ellipse">
            <a:avLst/>
          </a:prstGeom>
          <a:ln>
            <a:noFill/>
          </a:ln>
          <a:effectLst>
            <a:softEdge rad="112500"/>
          </a:effectLst>
        </p:spPr>
      </p:pic>
      <p:sp>
        <p:nvSpPr>
          <p:cNvPr id="41" name="Espace réservé du pied de page 2">
            <a:extLst>
              <a:ext uri="{FF2B5EF4-FFF2-40B4-BE49-F238E27FC236}">
                <a16:creationId xmlns:a16="http://schemas.microsoft.com/office/drawing/2014/main" id="{9E380A22-371A-1301-68E7-0BAB10A562D8}"/>
              </a:ext>
            </a:extLst>
          </p:cNvPr>
          <p:cNvSpPr>
            <a:spLocks noGrp="1"/>
          </p:cNvSpPr>
          <p:nvPr>
            <p:ph type="ftr" sz="quarter" idx="11"/>
          </p:nvPr>
        </p:nvSpPr>
        <p:spPr>
          <a:xfrm>
            <a:off x="0" y="0"/>
            <a:ext cx="759336" cy="365125"/>
          </a:xfrm>
        </p:spPr>
        <p:txBody>
          <a:bodyPr rtlCol="0"/>
          <a:lstStyle/>
          <a:p>
            <a:pPr rtl="0"/>
            <a:r>
              <a:rPr lang="fr-FR" dirty="0"/>
              <a:t>26/11/2023</a:t>
            </a:r>
          </a:p>
        </p:txBody>
      </p:sp>
    </p:spTree>
    <p:extLst>
      <p:ext uri="{BB962C8B-B14F-4D97-AF65-F5344CB8AC3E}">
        <p14:creationId xmlns:p14="http://schemas.microsoft.com/office/powerpoint/2010/main" val="780464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B325A89-2FBF-84E8-3CC5-B5C428C5D766}"/>
              </a:ext>
            </a:extLst>
          </p:cNvPr>
          <p:cNvPicPr>
            <a:picLocks noChangeAspect="1"/>
          </p:cNvPicPr>
          <p:nvPr/>
        </p:nvPicPr>
        <p:blipFill>
          <a:blip r:embed="rId2"/>
          <a:stretch>
            <a:fillRect/>
          </a:stretch>
        </p:blipFill>
        <p:spPr>
          <a:xfrm>
            <a:off x="633548" y="2009955"/>
            <a:ext cx="3831773" cy="4767264"/>
          </a:xfrm>
          <a:prstGeom prst="rect">
            <a:avLst/>
          </a:prstGeom>
        </p:spPr>
      </p:pic>
      <p:sp>
        <p:nvSpPr>
          <p:cNvPr id="3" name="ZoneTexte 2">
            <a:extLst>
              <a:ext uri="{FF2B5EF4-FFF2-40B4-BE49-F238E27FC236}">
                <a16:creationId xmlns:a16="http://schemas.microsoft.com/office/drawing/2014/main" id="{76AE17F3-9802-E4BF-6DD3-5C756455889C}"/>
              </a:ext>
            </a:extLst>
          </p:cNvPr>
          <p:cNvSpPr txBox="1"/>
          <p:nvPr/>
        </p:nvSpPr>
        <p:spPr>
          <a:xfrm>
            <a:off x="9549442" y="1903"/>
            <a:ext cx="2642559" cy="369332"/>
          </a:xfrm>
          <a:prstGeom prst="rect">
            <a:avLst/>
          </a:prstGeom>
          <a:noFill/>
        </p:spPr>
        <p:txBody>
          <a:bodyPr wrap="square">
            <a:spAutoFit/>
          </a:bodyPr>
          <a:lstStyle/>
          <a:p>
            <a:r>
              <a:rPr lang="fr-FR" dirty="0">
                <a:solidFill>
                  <a:schemeClr val="accent4"/>
                </a:solidFill>
              </a:rPr>
              <a:t>Confirmation de faisabilité</a:t>
            </a:r>
          </a:p>
        </p:txBody>
      </p:sp>
      <p:pic>
        <p:nvPicPr>
          <p:cNvPr id="7" name="Picture 2" descr="COVID-19] Santé Publique France et le Ministère de la Santé publient de  nouveaux supports – Centre hospitalier Laborit">
            <a:extLst>
              <a:ext uri="{FF2B5EF4-FFF2-40B4-BE49-F238E27FC236}">
                <a16:creationId xmlns:a16="http://schemas.microsoft.com/office/drawing/2014/main" id="{3336407C-4166-20C7-D222-953FB49EB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9489" y="416673"/>
            <a:ext cx="1052511" cy="592037"/>
          </a:xfrm>
          <a:prstGeom prst="rect">
            <a:avLst/>
          </a:prstGeom>
          <a:noFill/>
          <a:extLst>
            <a:ext uri="{909E8E84-426E-40DD-AFC4-6F175D3DCCD1}">
              <a14:hiddenFill xmlns:a14="http://schemas.microsoft.com/office/drawing/2010/main">
                <a:solidFill>
                  <a:srgbClr val="FFFFFF"/>
                </a:solidFill>
              </a14:hiddenFill>
            </a:ext>
          </a:extLst>
        </p:spPr>
      </p:pic>
      <p:sp>
        <p:nvSpPr>
          <p:cNvPr id="8" name="Titre 1">
            <a:extLst>
              <a:ext uri="{FF2B5EF4-FFF2-40B4-BE49-F238E27FC236}">
                <a16:creationId xmlns:a16="http://schemas.microsoft.com/office/drawing/2014/main" id="{DC36FC2E-0117-B8E8-5AC3-1632C4B92778}"/>
              </a:ext>
            </a:extLst>
          </p:cNvPr>
          <p:cNvSpPr>
            <a:spLocks noGrp="1"/>
          </p:cNvSpPr>
          <p:nvPr>
            <p:ph type="title"/>
          </p:nvPr>
        </p:nvSpPr>
        <p:spPr>
          <a:xfrm>
            <a:off x="560717" y="859340"/>
            <a:ext cx="10092905" cy="552848"/>
          </a:xfrm>
        </p:spPr>
        <p:txBody>
          <a:bodyPr>
            <a:normAutofit fontScale="90000"/>
          </a:bodyPr>
          <a:lstStyle/>
          <a:p>
            <a:pPr algn="ctr"/>
            <a:r>
              <a:rPr lang="fr-FR" dirty="0"/>
              <a:t>Conseiller un meilleur nutri-GRADE-</a:t>
            </a:r>
            <a:r>
              <a:rPr lang="fr-FR" dirty="0" err="1"/>
              <a:t>fr</a:t>
            </a:r>
            <a:r>
              <a:rPr lang="fr-FR" dirty="0"/>
              <a:t> permet-il de réduire les SUCRES ingérées : 1/2</a:t>
            </a:r>
          </a:p>
        </p:txBody>
      </p:sp>
      <p:pic>
        <p:nvPicPr>
          <p:cNvPr id="10" name="Image 9">
            <a:extLst>
              <a:ext uri="{FF2B5EF4-FFF2-40B4-BE49-F238E27FC236}">
                <a16:creationId xmlns:a16="http://schemas.microsoft.com/office/drawing/2014/main" id="{89691BC7-5748-1CFE-BFCE-C171F8E07196}"/>
              </a:ext>
            </a:extLst>
          </p:cNvPr>
          <p:cNvPicPr>
            <a:picLocks noChangeAspect="1"/>
          </p:cNvPicPr>
          <p:nvPr/>
        </p:nvPicPr>
        <p:blipFill>
          <a:blip r:embed="rId4"/>
          <a:stretch>
            <a:fillRect/>
          </a:stretch>
        </p:blipFill>
        <p:spPr>
          <a:xfrm>
            <a:off x="4465321" y="2009955"/>
            <a:ext cx="4168236" cy="4767264"/>
          </a:xfrm>
          <a:prstGeom prst="rect">
            <a:avLst/>
          </a:prstGeom>
        </p:spPr>
      </p:pic>
      <p:pic>
        <p:nvPicPr>
          <p:cNvPr id="12" name="Image 11">
            <a:extLst>
              <a:ext uri="{FF2B5EF4-FFF2-40B4-BE49-F238E27FC236}">
                <a16:creationId xmlns:a16="http://schemas.microsoft.com/office/drawing/2014/main" id="{1160DF15-330F-192A-AEC6-EB4712982F6F}"/>
              </a:ext>
            </a:extLst>
          </p:cNvPr>
          <p:cNvPicPr>
            <a:picLocks noChangeAspect="1"/>
          </p:cNvPicPr>
          <p:nvPr/>
        </p:nvPicPr>
        <p:blipFill>
          <a:blip r:embed="rId5"/>
          <a:stretch>
            <a:fillRect/>
          </a:stretch>
        </p:blipFill>
        <p:spPr>
          <a:xfrm>
            <a:off x="8633557" y="2011259"/>
            <a:ext cx="2856829" cy="4765960"/>
          </a:xfrm>
          <a:prstGeom prst="rect">
            <a:avLst/>
          </a:prstGeom>
        </p:spPr>
      </p:pic>
      <p:sp>
        <p:nvSpPr>
          <p:cNvPr id="13" name="Espace réservé de la date 1">
            <a:extLst>
              <a:ext uri="{FF2B5EF4-FFF2-40B4-BE49-F238E27FC236}">
                <a16:creationId xmlns:a16="http://schemas.microsoft.com/office/drawing/2014/main" id="{59F929F5-0EC6-8A06-F408-C8366D2133D3}"/>
              </a:ext>
            </a:extLst>
          </p:cNvPr>
          <p:cNvSpPr>
            <a:spLocks noGrp="1"/>
          </p:cNvSpPr>
          <p:nvPr>
            <p:ph type="dt" sz="half" idx="10"/>
          </p:nvPr>
        </p:nvSpPr>
        <p:spPr>
          <a:xfrm>
            <a:off x="9792070" y="6483218"/>
            <a:ext cx="1209096" cy="365125"/>
          </a:xfrm>
        </p:spPr>
        <p:txBody>
          <a:bodyPr rtlCol="0"/>
          <a:lstStyle/>
          <a:p>
            <a:pPr rtl="0"/>
            <a:r>
              <a:rPr lang="fr-FR" dirty="0"/>
              <a:t>Cyril BOURGEOIS</a:t>
            </a:r>
          </a:p>
        </p:txBody>
      </p:sp>
      <p:sp>
        <p:nvSpPr>
          <p:cNvPr id="14" name="Espace réservé du numéro de diapositive 4">
            <a:extLst>
              <a:ext uri="{FF2B5EF4-FFF2-40B4-BE49-F238E27FC236}">
                <a16:creationId xmlns:a16="http://schemas.microsoft.com/office/drawing/2014/main" id="{45F05E96-C997-5801-08D2-F839614F4D3E}"/>
              </a:ext>
            </a:extLst>
          </p:cNvPr>
          <p:cNvSpPr>
            <a:spLocks noGrp="1"/>
          </p:cNvSpPr>
          <p:nvPr>
            <p:ph type="sldNum" sz="quarter" idx="12"/>
          </p:nvPr>
        </p:nvSpPr>
        <p:spPr>
          <a:xfrm>
            <a:off x="11139490" y="6483217"/>
            <a:ext cx="1052510" cy="365125"/>
          </a:xfrm>
        </p:spPr>
        <p:txBody>
          <a:bodyPr rtlCol="0"/>
          <a:lstStyle/>
          <a:p>
            <a:pPr rtl="0"/>
            <a:fld id="{4950F5D8-22E1-4015-8661-E5B1FD28C2DE}" type="slidenum">
              <a:rPr lang="fr-FR" smtClean="0"/>
              <a:pPr rtl="0"/>
              <a:t>20</a:t>
            </a:fld>
            <a:endParaRPr lang="fr-FR" dirty="0"/>
          </a:p>
        </p:txBody>
      </p:sp>
      <p:sp>
        <p:nvSpPr>
          <p:cNvPr id="15" name="Espace réservé du pied de page 2">
            <a:extLst>
              <a:ext uri="{FF2B5EF4-FFF2-40B4-BE49-F238E27FC236}">
                <a16:creationId xmlns:a16="http://schemas.microsoft.com/office/drawing/2014/main" id="{1A427854-DDCD-C107-A038-26F777316076}"/>
              </a:ext>
            </a:extLst>
          </p:cNvPr>
          <p:cNvSpPr>
            <a:spLocks noGrp="1"/>
          </p:cNvSpPr>
          <p:nvPr>
            <p:ph type="ftr" sz="quarter" idx="11"/>
          </p:nvPr>
        </p:nvSpPr>
        <p:spPr>
          <a:xfrm>
            <a:off x="0" y="0"/>
            <a:ext cx="759336" cy="365125"/>
          </a:xfrm>
        </p:spPr>
        <p:txBody>
          <a:bodyPr rtlCol="0"/>
          <a:lstStyle/>
          <a:p>
            <a:pPr rtl="0"/>
            <a:r>
              <a:rPr lang="fr-FR" dirty="0"/>
              <a:t>26/11/2023</a:t>
            </a:r>
          </a:p>
        </p:txBody>
      </p:sp>
    </p:spTree>
    <p:extLst>
      <p:ext uri="{BB962C8B-B14F-4D97-AF65-F5344CB8AC3E}">
        <p14:creationId xmlns:p14="http://schemas.microsoft.com/office/powerpoint/2010/main" val="126951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6AE17F3-9802-E4BF-6DD3-5C756455889C}"/>
              </a:ext>
            </a:extLst>
          </p:cNvPr>
          <p:cNvSpPr txBox="1"/>
          <p:nvPr/>
        </p:nvSpPr>
        <p:spPr>
          <a:xfrm>
            <a:off x="9549442" y="1903"/>
            <a:ext cx="2642559" cy="369332"/>
          </a:xfrm>
          <a:prstGeom prst="rect">
            <a:avLst/>
          </a:prstGeom>
          <a:noFill/>
        </p:spPr>
        <p:txBody>
          <a:bodyPr wrap="square">
            <a:spAutoFit/>
          </a:bodyPr>
          <a:lstStyle/>
          <a:p>
            <a:r>
              <a:rPr lang="fr-FR" dirty="0">
                <a:solidFill>
                  <a:schemeClr val="accent4"/>
                </a:solidFill>
              </a:rPr>
              <a:t>Confirmation de faisabilité</a:t>
            </a:r>
          </a:p>
        </p:txBody>
      </p:sp>
      <p:pic>
        <p:nvPicPr>
          <p:cNvPr id="7" name="Picture 2" descr="COVID-19] Santé Publique France et le Ministère de la Santé publient de  nouveaux supports – Centre hospitalier Laborit">
            <a:extLst>
              <a:ext uri="{FF2B5EF4-FFF2-40B4-BE49-F238E27FC236}">
                <a16:creationId xmlns:a16="http://schemas.microsoft.com/office/drawing/2014/main" id="{3336407C-4166-20C7-D222-953FB49EB2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9489" y="416673"/>
            <a:ext cx="1052511" cy="592037"/>
          </a:xfrm>
          <a:prstGeom prst="rect">
            <a:avLst/>
          </a:prstGeom>
          <a:noFill/>
          <a:extLst>
            <a:ext uri="{909E8E84-426E-40DD-AFC4-6F175D3DCCD1}">
              <a14:hiddenFill xmlns:a14="http://schemas.microsoft.com/office/drawing/2010/main">
                <a:solidFill>
                  <a:srgbClr val="FFFFFF"/>
                </a:solidFill>
              </a14:hiddenFill>
            </a:ext>
          </a:extLst>
        </p:spPr>
      </p:pic>
      <p:sp>
        <p:nvSpPr>
          <p:cNvPr id="8" name="Titre 1">
            <a:extLst>
              <a:ext uri="{FF2B5EF4-FFF2-40B4-BE49-F238E27FC236}">
                <a16:creationId xmlns:a16="http://schemas.microsoft.com/office/drawing/2014/main" id="{DC36FC2E-0117-B8E8-5AC3-1632C4B92778}"/>
              </a:ext>
            </a:extLst>
          </p:cNvPr>
          <p:cNvSpPr>
            <a:spLocks noGrp="1"/>
          </p:cNvSpPr>
          <p:nvPr>
            <p:ph type="title"/>
          </p:nvPr>
        </p:nvSpPr>
        <p:spPr>
          <a:xfrm>
            <a:off x="560717" y="859340"/>
            <a:ext cx="10092905" cy="552848"/>
          </a:xfrm>
        </p:spPr>
        <p:txBody>
          <a:bodyPr>
            <a:normAutofit fontScale="90000"/>
          </a:bodyPr>
          <a:lstStyle/>
          <a:p>
            <a:pPr algn="ctr"/>
            <a:r>
              <a:rPr lang="fr-FR" dirty="0"/>
              <a:t>Conseiller un meilleur nutri-GRADE-</a:t>
            </a:r>
            <a:r>
              <a:rPr lang="fr-FR" dirty="0" err="1"/>
              <a:t>fr</a:t>
            </a:r>
            <a:r>
              <a:rPr lang="fr-FR" dirty="0"/>
              <a:t> permet-il de réduire les SUCRES ingérées : 2/2</a:t>
            </a:r>
          </a:p>
        </p:txBody>
      </p:sp>
      <p:pic>
        <p:nvPicPr>
          <p:cNvPr id="4" name="Image 3">
            <a:extLst>
              <a:ext uri="{FF2B5EF4-FFF2-40B4-BE49-F238E27FC236}">
                <a16:creationId xmlns:a16="http://schemas.microsoft.com/office/drawing/2014/main" id="{9BAE854F-8E7C-6726-E398-CBBC25E1D714}"/>
              </a:ext>
            </a:extLst>
          </p:cNvPr>
          <p:cNvPicPr>
            <a:picLocks noChangeAspect="1"/>
          </p:cNvPicPr>
          <p:nvPr/>
        </p:nvPicPr>
        <p:blipFill>
          <a:blip r:embed="rId3"/>
          <a:stretch>
            <a:fillRect/>
          </a:stretch>
        </p:blipFill>
        <p:spPr>
          <a:xfrm>
            <a:off x="68253" y="2018581"/>
            <a:ext cx="4045156" cy="4775894"/>
          </a:xfrm>
          <a:prstGeom prst="rect">
            <a:avLst/>
          </a:prstGeom>
        </p:spPr>
      </p:pic>
      <p:pic>
        <p:nvPicPr>
          <p:cNvPr id="10" name="Image 9">
            <a:extLst>
              <a:ext uri="{FF2B5EF4-FFF2-40B4-BE49-F238E27FC236}">
                <a16:creationId xmlns:a16="http://schemas.microsoft.com/office/drawing/2014/main" id="{545908A7-16CE-291D-0FD6-B27AC4E0EE93}"/>
              </a:ext>
            </a:extLst>
          </p:cNvPr>
          <p:cNvPicPr>
            <a:picLocks noChangeAspect="1"/>
          </p:cNvPicPr>
          <p:nvPr/>
        </p:nvPicPr>
        <p:blipFill>
          <a:blip r:embed="rId4"/>
          <a:stretch>
            <a:fillRect/>
          </a:stretch>
        </p:blipFill>
        <p:spPr>
          <a:xfrm>
            <a:off x="4183181" y="2018581"/>
            <a:ext cx="2291422" cy="4775894"/>
          </a:xfrm>
          <a:prstGeom prst="rect">
            <a:avLst/>
          </a:prstGeom>
        </p:spPr>
      </p:pic>
      <p:pic>
        <p:nvPicPr>
          <p:cNvPr id="12" name="Image 11">
            <a:extLst>
              <a:ext uri="{FF2B5EF4-FFF2-40B4-BE49-F238E27FC236}">
                <a16:creationId xmlns:a16="http://schemas.microsoft.com/office/drawing/2014/main" id="{C2CD4E46-30BA-B8D4-9EF9-450B04CFA59D}"/>
              </a:ext>
            </a:extLst>
          </p:cNvPr>
          <p:cNvPicPr>
            <a:picLocks noChangeAspect="1"/>
          </p:cNvPicPr>
          <p:nvPr/>
        </p:nvPicPr>
        <p:blipFill>
          <a:blip r:embed="rId5"/>
          <a:stretch>
            <a:fillRect/>
          </a:stretch>
        </p:blipFill>
        <p:spPr>
          <a:xfrm>
            <a:off x="6544375" y="2018581"/>
            <a:ext cx="2953162" cy="1076475"/>
          </a:xfrm>
          <a:prstGeom prst="rect">
            <a:avLst/>
          </a:prstGeom>
        </p:spPr>
      </p:pic>
      <p:pic>
        <p:nvPicPr>
          <p:cNvPr id="14" name="Image 13">
            <a:extLst>
              <a:ext uri="{FF2B5EF4-FFF2-40B4-BE49-F238E27FC236}">
                <a16:creationId xmlns:a16="http://schemas.microsoft.com/office/drawing/2014/main" id="{41D54A3F-A70A-442E-8708-24064F7602FA}"/>
              </a:ext>
            </a:extLst>
          </p:cNvPr>
          <p:cNvPicPr>
            <a:picLocks noChangeAspect="1"/>
          </p:cNvPicPr>
          <p:nvPr/>
        </p:nvPicPr>
        <p:blipFill>
          <a:blip r:embed="rId6"/>
          <a:stretch>
            <a:fillRect/>
          </a:stretch>
        </p:blipFill>
        <p:spPr>
          <a:xfrm>
            <a:off x="7177876" y="4022808"/>
            <a:ext cx="4639322" cy="1028844"/>
          </a:xfrm>
          <a:prstGeom prst="rect">
            <a:avLst/>
          </a:prstGeom>
        </p:spPr>
      </p:pic>
      <p:pic>
        <p:nvPicPr>
          <p:cNvPr id="16" name="Image 15">
            <a:extLst>
              <a:ext uri="{FF2B5EF4-FFF2-40B4-BE49-F238E27FC236}">
                <a16:creationId xmlns:a16="http://schemas.microsoft.com/office/drawing/2014/main" id="{35929133-2C05-DE3A-3102-812E62EEC3AD}"/>
              </a:ext>
            </a:extLst>
          </p:cNvPr>
          <p:cNvPicPr>
            <a:picLocks noChangeAspect="1"/>
          </p:cNvPicPr>
          <p:nvPr/>
        </p:nvPicPr>
        <p:blipFill>
          <a:blip r:embed="rId7"/>
          <a:stretch>
            <a:fillRect/>
          </a:stretch>
        </p:blipFill>
        <p:spPr>
          <a:xfrm>
            <a:off x="7177877" y="5051652"/>
            <a:ext cx="4639322" cy="359785"/>
          </a:xfrm>
          <a:prstGeom prst="rect">
            <a:avLst/>
          </a:prstGeom>
        </p:spPr>
      </p:pic>
      <p:sp>
        <p:nvSpPr>
          <p:cNvPr id="17" name="Espace réservé de la date 1">
            <a:extLst>
              <a:ext uri="{FF2B5EF4-FFF2-40B4-BE49-F238E27FC236}">
                <a16:creationId xmlns:a16="http://schemas.microsoft.com/office/drawing/2014/main" id="{118B3BE5-1C33-AB34-C6EE-317C873C8B82}"/>
              </a:ext>
            </a:extLst>
          </p:cNvPr>
          <p:cNvSpPr>
            <a:spLocks noGrp="1"/>
          </p:cNvSpPr>
          <p:nvPr>
            <p:ph type="dt" sz="half" idx="10"/>
          </p:nvPr>
        </p:nvSpPr>
        <p:spPr>
          <a:xfrm>
            <a:off x="9792070" y="6483218"/>
            <a:ext cx="1209096" cy="365125"/>
          </a:xfrm>
        </p:spPr>
        <p:txBody>
          <a:bodyPr rtlCol="0"/>
          <a:lstStyle/>
          <a:p>
            <a:pPr rtl="0"/>
            <a:r>
              <a:rPr lang="fr-FR" dirty="0"/>
              <a:t>Cyril BOURGEOIS</a:t>
            </a:r>
          </a:p>
        </p:txBody>
      </p:sp>
      <p:sp>
        <p:nvSpPr>
          <p:cNvPr id="18" name="Espace réservé du numéro de diapositive 4">
            <a:extLst>
              <a:ext uri="{FF2B5EF4-FFF2-40B4-BE49-F238E27FC236}">
                <a16:creationId xmlns:a16="http://schemas.microsoft.com/office/drawing/2014/main" id="{49051921-38B4-72AD-8C41-9EF891C98502}"/>
              </a:ext>
            </a:extLst>
          </p:cNvPr>
          <p:cNvSpPr>
            <a:spLocks noGrp="1"/>
          </p:cNvSpPr>
          <p:nvPr>
            <p:ph type="sldNum" sz="quarter" idx="12"/>
          </p:nvPr>
        </p:nvSpPr>
        <p:spPr>
          <a:xfrm>
            <a:off x="11139490" y="6483217"/>
            <a:ext cx="1052510" cy="365125"/>
          </a:xfrm>
        </p:spPr>
        <p:txBody>
          <a:bodyPr rtlCol="0"/>
          <a:lstStyle/>
          <a:p>
            <a:pPr rtl="0"/>
            <a:fld id="{4950F5D8-22E1-4015-8661-E5B1FD28C2DE}" type="slidenum">
              <a:rPr lang="fr-FR" smtClean="0"/>
              <a:pPr rtl="0"/>
              <a:t>21</a:t>
            </a:fld>
            <a:endParaRPr lang="fr-FR" dirty="0"/>
          </a:p>
        </p:txBody>
      </p:sp>
      <p:sp>
        <p:nvSpPr>
          <p:cNvPr id="19" name="Espace réservé du pied de page 2">
            <a:extLst>
              <a:ext uri="{FF2B5EF4-FFF2-40B4-BE49-F238E27FC236}">
                <a16:creationId xmlns:a16="http://schemas.microsoft.com/office/drawing/2014/main" id="{20F97AC4-8708-BFC6-2A82-61ACCEEE3570}"/>
              </a:ext>
            </a:extLst>
          </p:cNvPr>
          <p:cNvSpPr>
            <a:spLocks noGrp="1"/>
          </p:cNvSpPr>
          <p:nvPr>
            <p:ph type="ftr" sz="quarter" idx="11"/>
          </p:nvPr>
        </p:nvSpPr>
        <p:spPr>
          <a:xfrm>
            <a:off x="0" y="0"/>
            <a:ext cx="759336" cy="365125"/>
          </a:xfrm>
        </p:spPr>
        <p:txBody>
          <a:bodyPr rtlCol="0"/>
          <a:lstStyle/>
          <a:p>
            <a:pPr rtl="0"/>
            <a:r>
              <a:rPr lang="fr-FR" dirty="0"/>
              <a:t>26/11/2023</a:t>
            </a:r>
          </a:p>
        </p:txBody>
      </p:sp>
    </p:spTree>
    <p:extLst>
      <p:ext uri="{BB962C8B-B14F-4D97-AF65-F5344CB8AC3E}">
        <p14:creationId xmlns:p14="http://schemas.microsoft.com/office/powerpoint/2010/main" val="2188987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5AAAF2-579A-A06A-86BC-23F2C935E2B9}"/>
              </a:ext>
            </a:extLst>
          </p:cNvPr>
          <p:cNvSpPr>
            <a:spLocks noGrp="1"/>
          </p:cNvSpPr>
          <p:nvPr>
            <p:ph type="title"/>
          </p:nvPr>
        </p:nvSpPr>
        <p:spPr>
          <a:xfrm>
            <a:off x="2453011" y="703484"/>
            <a:ext cx="6862011" cy="552848"/>
          </a:xfrm>
        </p:spPr>
        <p:txBody>
          <a:bodyPr/>
          <a:lstStyle/>
          <a:p>
            <a:r>
              <a:rPr lang="fr-FR" dirty="0"/>
              <a:t>Analyse en composantes principales</a:t>
            </a:r>
          </a:p>
        </p:txBody>
      </p:sp>
      <p:pic>
        <p:nvPicPr>
          <p:cNvPr id="5" name="Image 4">
            <a:extLst>
              <a:ext uri="{FF2B5EF4-FFF2-40B4-BE49-F238E27FC236}">
                <a16:creationId xmlns:a16="http://schemas.microsoft.com/office/drawing/2014/main" id="{A41C1395-6B2D-0854-B816-5D8806EF3FB7}"/>
              </a:ext>
            </a:extLst>
          </p:cNvPr>
          <p:cNvPicPr>
            <a:picLocks noChangeAspect="1"/>
          </p:cNvPicPr>
          <p:nvPr/>
        </p:nvPicPr>
        <p:blipFill>
          <a:blip r:embed="rId2"/>
          <a:stretch>
            <a:fillRect/>
          </a:stretch>
        </p:blipFill>
        <p:spPr>
          <a:xfrm>
            <a:off x="3159671" y="2847787"/>
            <a:ext cx="5824990" cy="3012327"/>
          </a:xfrm>
          <a:prstGeom prst="rect">
            <a:avLst/>
          </a:prstGeom>
        </p:spPr>
      </p:pic>
      <p:sp>
        <p:nvSpPr>
          <p:cNvPr id="6" name="ZoneTexte 5">
            <a:extLst>
              <a:ext uri="{FF2B5EF4-FFF2-40B4-BE49-F238E27FC236}">
                <a16:creationId xmlns:a16="http://schemas.microsoft.com/office/drawing/2014/main" id="{194163F9-5BE7-71E9-0DD3-EBF3CB1E290E}"/>
              </a:ext>
            </a:extLst>
          </p:cNvPr>
          <p:cNvSpPr txBox="1"/>
          <p:nvPr/>
        </p:nvSpPr>
        <p:spPr>
          <a:xfrm>
            <a:off x="9506309" y="1903"/>
            <a:ext cx="2685693" cy="369332"/>
          </a:xfrm>
          <a:prstGeom prst="rect">
            <a:avLst/>
          </a:prstGeom>
          <a:noFill/>
        </p:spPr>
        <p:txBody>
          <a:bodyPr wrap="square">
            <a:spAutoFit/>
          </a:bodyPr>
          <a:lstStyle/>
          <a:p>
            <a:r>
              <a:rPr lang="fr-FR" dirty="0">
                <a:solidFill>
                  <a:schemeClr val="accent4"/>
                </a:solidFill>
              </a:rPr>
              <a:t>Les compléments d’analyse</a:t>
            </a:r>
          </a:p>
        </p:txBody>
      </p:sp>
      <p:pic>
        <p:nvPicPr>
          <p:cNvPr id="7" name="Picture 2" descr="COVID-19] Santé Publique France et le Ministère de la Santé publient de  nouveaux supports – Centre hospitalier Laborit">
            <a:extLst>
              <a:ext uri="{FF2B5EF4-FFF2-40B4-BE49-F238E27FC236}">
                <a16:creationId xmlns:a16="http://schemas.microsoft.com/office/drawing/2014/main" id="{957B19B3-243B-37CE-C82F-7ECE8CB821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9489" y="416673"/>
            <a:ext cx="1052511" cy="592037"/>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46FD2071-0611-66F4-495F-B95F378B390D}"/>
              </a:ext>
            </a:extLst>
          </p:cNvPr>
          <p:cNvPicPr>
            <a:picLocks noChangeAspect="1"/>
          </p:cNvPicPr>
          <p:nvPr/>
        </p:nvPicPr>
        <p:blipFill>
          <a:blip r:embed="rId4"/>
          <a:stretch>
            <a:fillRect/>
          </a:stretch>
        </p:blipFill>
        <p:spPr>
          <a:xfrm>
            <a:off x="1454140" y="5358562"/>
            <a:ext cx="1491379" cy="1309657"/>
          </a:xfrm>
          <a:prstGeom prst="rect">
            <a:avLst/>
          </a:prstGeom>
        </p:spPr>
      </p:pic>
      <p:pic>
        <p:nvPicPr>
          <p:cNvPr id="11" name="Image 10">
            <a:extLst>
              <a:ext uri="{FF2B5EF4-FFF2-40B4-BE49-F238E27FC236}">
                <a16:creationId xmlns:a16="http://schemas.microsoft.com/office/drawing/2014/main" id="{BBCDD9DE-0341-C5FD-8A6A-F92BBEBA540F}"/>
              </a:ext>
            </a:extLst>
          </p:cNvPr>
          <p:cNvPicPr>
            <a:picLocks noChangeAspect="1"/>
          </p:cNvPicPr>
          <p:nvPr/>
        </p:nvPicPr>
        <p:blipFill>
          <a:blip r:embed="rId5"/>
          <a:stretch>
            <a:fillRect/>
          </a:stretch>
        </p:blipFill>
        <p:spPr>
          <a:xfrm>
            <a:off x="87092" y="2612453"/>
            <a:ext cx="2587097" cy="2528211"/>
          </a:xfrm>
          <a:prstGeom prst="rect">
            <a:avLst/>
          </a:prstGeom>
        </p:spPr>
      </p:pic>
      <p:pic>
        <p:nvPicPr>
          <p:cNvPr id="13" name="Image 12">
            <a:extLst>
              <a:ext uri="{FF2B5EF4-FFF2-40B4-BE49-F238E27FC236}">
                <a16:creationId xmlns:a16="http://schemas.microsoft.com/office/drawing/2014/main" id="{3DA7638C-0BB6-549A-8925-6550424688B4}"/>
              </a:ext>
            </a:extLst>
          </p:cNvPr>
          <p:cNvPicPr>
            <a:picLocks noChangeAspect="1"/>
          </p:cNvPicPr>
          <p:nvPr/>
        </p:nvPicPr>
        <p:blipFill>
          <a:blip r:embed="rId6"/>
          <a:stretch>
            <a:fillRect/>
          </a:stretch>
        </p:blipFill>
        <p:spPr>
          <a:xfrm>
            <a:off x="87092" y="5186034"/>
            <a:ext cx="1293548" cy="1606599"/>
          </a:xfrm>
          <a:prstGeom prst="rect">
            <a:avLst/>
          </a:prstGeom>
        </p:spPr>
      </p:pic>
      <p:pic>
        <p:nvPicPr>
          <p:cNvPr id="15" name="Image 14">
            <a:extLst>
              <a:ext uri="{FF2B5EF4-FFF2-40B4-BE49-F238E27FC236}">
                <a16:creationId xmlns:a16="http://schemas.microsoft.com/office/drawing/2014/main" id="{C37957B1-BAC9-DF78-12D8-0DA91E4BD30F}"/>
              </a:ext>
            </a:extLst>
          </p:cNvPr>
          <p:cNvPicPr>
            <a:picLocks noChangeAspect="1"/>
          </p:cNvPicPr>
          <p:nvPr/>
        </p:nvPicPr>
        <p:blipFill>
          <a:blip r:embed="rId7"/>
          <a:stretch>
            <a:fillRect/>
          </a:stretch>
        </p:blipFill>
        <p:spPr>
          <a:xfrm>
            <a:off x="87092" y="2050483"/>
            <a:ext cx="2181655" cy="453021"/>
          </a:xfrm>
          <a:prstGeom prst="rect">
            <a:avLst/>
          </a:prstGeom>
        </p:spPr>
      </p:pic>
      <p:pic>
        <p:nvPicPr>
          <p:cNvPr id="17" name="Image 16">
            <a:extLst>
              <a:ext uri="{FF2B5EF4-FFF2-40B4-BE49-F238E27FC236}">
                <a16:creationId xmlns:a16="http://schemas.microsoft.com/office/drawing/2014/main" id="{2812D886-6C98-2C87-B52D-04C0C9AE2DA8}"/>
              </a:ext>
            </a:extLst>
          </p:cNvPr>
          <p:cNvPicPr>
            <a:picLocks noChangeAspect="1"/>
          </p:cNvPicPr>
          <p:nvPr/>
        </p:nvPicPr>
        <p:blipFill>
          <a:blip r:embed="rId8"/>
          <a:stretch>
            <a:fillRect/>
          </a:stretch>
        </p:blipFill>
        <p:spPr>
          <a:xfrm>
            <a:off x="8984661" y="2847787"/>
            <a:ext cx="3120247" cy="3012327"/>
          </a:xfrm>
          <a:prstGeom prst="rect">
            <a:avLst/>
          </a:prstGeom>
        </p:spPr>
      </p:pic>
      <p:sp>
        <p:nvSpPr>
          <p:cNvPr id="3" name="ZoneTexte 2">
            <a:extLst>
              <a:ext uri="{FF2B5EF4-FFF2-40B4-BE49-F238E27FC236}">
                <a16:creationId xmlns:a16="http://schemas.microsoft.com/office/drawing/2014/main" id="{E5595D07-A3FA-AE02-0ABE-DC0D40200E0C}"/>
              </a:ext>
            </a:extLst>
          </p:cNvPr>
          <p:cNvSpPr txBox="1"/>
          <p:nvPr/>
        </p:nvSpPr>
        <p:spPr>
          <a:xfrm>
            <a:off x="3350280" y="2243121"/>
            <a:ext cx="8945237" cy="369332"/>
          </a:xfrm>
          <a:prstGeom prst="rect">
            <a:avLst/>
          </a:prstGeom>
          <a:noFill/>
        </p:spPr>
        <p:txBody>
          <a:bodyPr wrap="square" rtlCol="0">
            <a:spAutoFit/>
          </a:bodyPr>
          <a:lstStyle/>
          <a:p>
            <a:r>
              <a:rPr lang="fr-FR" dirty="0">
                <a:solidFill>
                  <a:srgbClr val="FFC000"/>
                </a:solidFill>
              </a:rPr>
              <a:t>8 à 12 composantes principales expriment de 78,5% à 96% de la variation dans nos données.  </a:t>
            </a:r>
          </a:p>
        </p:txBody>
      </p:sp>
      <p:sp>
        <p:nvSpPr>
          <p:cNvPr id="4" name="ZoneTexte 3">
            <a:extLst>
              <a:ext uri="{FF2B5EF4-FFF2-40B4-BE49-F238E27FC236}">
                <a16:creationId xmlns:a16="http://schemas.microsoft.com/office/drawing/2014/main" id="{4BB7BB13-32BA-6951-52AA-1818C9B928BC}"/>
              </a:ext>
            </a:extLst>
          </p:cNvPr>
          <p:cNvSpPr txBox="1"/>
          <p:nvPr/>
        </p:nvSpPr>
        <p:spPr>
          <a:xfrm>
            <a:off x="3246763" y="6013390"/>
            <a:ext cx="8945237" cy="769441"/>
          </a:xfrm>
          <a:prstGeom prst="rect">
            <a:avLst/>
          </a:prstGeom>
          <a:noFill/>
        </p:spPr>
        <p:txBody>
          <a:bodyPr wrap="square" rtlCol="0">
            <a:spAutoFit/>
          </a:bodyPr>
          <a:lstStyle/>
          <a:p>
            <a:r>
              <a:rPr lang="fr-FR" sz="1100" dirty="0">
                <a:solidFill>
                  <a:srgbClr val="FFC000"/>
                </a:solidFill>
              </a:rPr>
              <a:t>On retrouve dans le bi-plot de projection sur PC1/PC2 des variables certaines tendances : (couples de variables particulièrement liés)</a:t>
            </a:r>
          </a:p>
          <a:p>
            <a:r>
              <a:rPr lang="fr-FR" sz="1100" dirty="0">
                <a:solidFill>
                  <a:srgbClr val="FFC000"/>
                </a:solidFill>
              </a:rPr>
              <a:t>Sodium/Salt </a:t>
            </a:r>
          </a:p>
          <a:p>
            <a:r>
              <a:rPr lang="fr-FR" sz="1100" dirty="0" err="1">
                <a:solidFill>
                  <a:srgbClr val="FFC000"/>
                </a:solidFill>
              </a:rPr>
              <a:t>Saturated_fat</a:t>
            </a:r>
            <a:r>
              <a:rPr lang="fr-FR" sz="1100" dirty="0">
                <a:solidFill>
                  <a:srgbClr val="FFC000"/>
                </a:solidFill>
              </a:rPr>
              <a:t>/Fat/</a:t>
            </a:r>
            <a:r>
              <a:rPr lang="fr-FR" sz="1100" dirty="0" err="1">
                <a:solidFill>
                  <a:srgbClr val="FFC000"/>
                </a:solidFill>
              </a:rPr>
              <a:t>Nutrition_score</a:t>
            </a:r>
            <a:r>
              <a:rPr lang="fr-FR" sz="1100" dirty="0">
                <a:solidFill>
                  <a:srgbClr val="FFC000"/>
                </a:solidFill>
              </a:rPr>
              <a:t> et </a:t>
            </a:r>
            <a:r>
              <a:rPr lang="fr-FR" sz="1100" dirty="0" err="1">
                <a:solidFill>
                  <a:srgbClr val="FFC000"/>
                </a:solidFill>
              </a:rPr>
              <a:t>Proteins</a:t>
            </a:r>
            <a:r>
              <a:rPr lang="fr-FR" sz="1100" dirty="0">
                <a:solidFill>
                  <a:srgbClr val="FFC000"/>
                </a:solidFill>
              </a:rPr>
              <a:t>/Energy qui s’alignent approximativement sur la projection du triplet mentionné précédemment.</a:t>
            </a:r>
          </a:p>
          <a:p>
            <a:r>
              <a:rPr lang="fr-FR" sz="1100" dirty="0">
                <a:solidFill>
                  <a:srgbClr val="FFC000"/>
                </a:solidFill>
              </a:rPr>
              <a:t>Sucres/Carbohydrates.</a:t>
            </a:r>
          </a:p>
        </p:txBody>
      </p:sp>
      <p:sp>
        <p:nvSpPr>
          <p:cNvPr id="8" name="Espace réservé de la date 1">
            <a:extLst>
              <a:ext uri="{FF2B5EF4-FFF2-40B4-BE49-F238E27FC236}">
                <a16:creationId xmlns:a16="http://schemas.microsoft.com/office/drawing/2014/main" id="{DA18AF2E-ADD2-7CC4-B771-3DFD8A000D24}"/>
              </a:ext>
            </a:extLst>
          </p:cNvPr>
          <p:cNvSpPr>
            <a:spLocks noGrp="1"/>
          </p:cNvSpPr>
          <p:nvPr>
            <p:ph type="dt" sz="half" idx="10"/>
          </p:nvPr>
        </p:nvSpPr>
        <p:spPr>
          <a:xfrm>
            <a:off x="9792070" y="6483218"/>
            <a:ext cx="1209096" cy="365125"/>
          </a:xfrm>
        </p:spPr>
        <p:txBody>
          <a:bodyPr rtlCol="0"/>
          <a:lstStyle/>
          <a:p>
            <a:pPr rtl="0"/>
            <a:r>
              <a:rPr lang="fr-FR" dirty="0"/>
              <a:t>Cyril BOURGEOIS</a:t>
            </a:r>
          </a:p>
        </p:txBody>
      </p:sp>
      <p:sp>
        <p:nvSpPr>
          <p:cNvPr id="10" name="Espace réservé du numéro de diapositive 4">
            <a:extLst>
              <a:ext uri="{FF2B5EF4-FFF2-40B4-BE49-F238E27FC236}">
                <a16:creationId xmlns:a16="http://schemas.microsoft.com/office/drawing/2014/main" id="{5A2E06BC-9338-6B9B-CFB3-E5F501ECE766}"/>
              </a:ext>
            </a:extLst>
          </p:cNvPr>
          <p:cNvSpPr>
            <a:spLocks noGrp="1"/>
          </p:cNvSpPr>
          <p:nvPr>
            <p:ph type="sldNum" sz="quarter" idx="12"/>
          </p:nvPr>
        </p:nvSpPr>
        <p:spPr>
          <a:xfrm>
            <a:off x="11139490" y="6483217"/>
            <a:ext cx="1052510" cy="365125"/>
          </a:xfrm>
        </p:spPr>
        <p:txBody>
          <a:bodyPr rtlCol="0"/>
          <a:lstStyle/>
          <a:p>
            <a:pPr rtl="0"/>
            <a:fld id="{4950F5D8-22E1-4015-8661-E5B1FD28C2DE}" type="slidenum">
              <a:rPr lang="fr-FR" smtClean="0"/>
              <a:pPr rtl="0"/>
              <a:t>22</a:t>
            </a:fld>
            <a:endParaRPr lang="fr-FR" dirty="0"/>
          </a:p>
        </p:txBody>
      </p:sp>
      <p:sp>
        <p:nvSpPr>
          <p:cNvPr id="12" name="Espace réservé du pied de page 2">
            <a:extLst>
              <a:ext uri="{FF2B5EF4-FFF2-40B4-BE49-F238E27FC236}">
                <a16:creationId xmlns:a16="http://schemas.microsoft.com/office/drawing/2014/main" id="{4B4955C4-9A57-BB80-D926-D462369354BF}"/>
              </a:ext>
            </a:extLst>
          </p:cNvPr>
          <p:cNvSpPr>
            <a:spLocks noGrp="1"/>
          </p:cNvSpPr>
          <p:nvPr>
            <p:ph type="ftr" sz="quarter" idx="11"/>
          </p:nvPr>
        </p:nvSpPr>
        <p:spPr>
          <a:xfrm>
            <a:off x="0" y="0"/>
            <a:ext cx="759336" cy="365125"/>
          </a:xfrm>
        </p:spPr>
        <p:txBody>
          <a:bodyPr rtlCol="0"/>
          <a:lstStyle/>
          <a:p>
            <a:pPr rtl="0"/>
            <a:r>
              <a:rPr lang="fr-FR" dirty="0"/>
              <a:t>26/11/2023</a:t>
            </a:r>
          </a:p>
        </p:txBody>
      </p:sp>
    </p:spTree>
    <p:extLst>
      <p:ext uri="{BB962C8B-B14F-4D97-AF65-F5344CB8AC3E}">
        <p14:creationId xmlns:p14="http://schemas.microsoft.com/office/powerpoint/2010/main" val="2005449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5AAAF2-579A-A06A-86BC-23F2C935E2B9}"/>
              </a:ext>
            </a:extLst>
          </p:cNvPr>
          <p:cNvSpPr>
            <a:spLocks noGrp="1"/>
          </p:cNvSpPr>
          <p:nvPr>
            <p:ph type="title"/>
          </p:nvPr>
        </p:nvSpPr>
        <p:spPr>
          <a:xfrm>
            <a:off x="4229936" y="652758"/>
            <a:ext cx="3732128" cy="552848"/>
          </a:xfrm>
        </p:spPr>
        <p:txBody>
          <a:bodyPr>
            <a:normAutofit fontScale="90000"/>
          </a:bodyPr>
          <a:lstStyle/>
          <a:p>
            <a:r>
              <a:rPr lang="fr-FR" dirty="0"/>
              <a:t>Clustering KMEANS 1/2</a:t>
            </a:r>
          </a:p>
        </p:txBody>
      </p:sp>
      <p:sp>
        <p:nvSpPr>
          <p:cNvPr id="3" name="ZoneTexte 2">
            <a:extLst>
              <a:ext uri="{FF2B5EF4-FFF2-40B4-BE49-F238E27FC236}">
                <a16:creationId xmlns:a16="http://schemas.microsoft.com/office/drawing/2014/main" id="{1473E6D7-7D65-52A9-8365-5CA16320BDFA}"/>
              </a:ext>
            </a:extLst>
          </p:cNvPr>
          <p:cNvSpPr txBox="1"/>
          <p:nvPr/>
        </p:nvSpPr>
        <p:spPr>
          <a:xfrm>
            <a:off x="11024558" y="1903"/>
            <a:ext cx="1167443" cy="369332"/>
          </a:xfrm>
          <a:prstGeom prst="rect">
            <a:avLst/>
          </a:prstGeom>
          <a:noFill/>
        </p:spPr>
        <p:txBody>
          <a:bodyPr wrap="square">
            <a:spAutoFit/>
          </a:bodyPr>
          <a:lstStyle/>
          <a:p>
            <a:r>
              <a:rPr lang="fr-FR" dirty="0">
                <a:solidFill>
                  <a:schemeClr val="accent4"/>
                </a:solidFill>
              </a:rPr>
              <a:t>Clustering</a:t>
            </a:r>
          </a:p>
        </p:txBody>
      </p:sp>
      <p:pic>
        <p:nvPicPr>
          <p:cNvPr id="5" name="Picture 2" descr="COVID-19] Santé Publique France et le Ministère de la Santé publient de  nouveaux supports – Centre hospitalier Laborit">
            <a:extLst>
              <a:ext uri="{FF2B5EF4-FFF2-40B4-BE49-F238E27FC236}">
                <a16:creationId xmlns:a16="http://schemas.microsoft.com/office/drawing/2014/main" id="{EA270118-9EE0-7272-BC9C-DAB73DA2A3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9489" y="416673"/>
            <a:ext cx="1052511" cy="592037"/>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1">
            <a:extLst>
              <a:ext uri="{FF2B5EF4-FFF2-40B4-BE49-F238E27FC236}">
                <a16:creationId xmlns:a16="http://schemas.microsoft.com/office/drawing/2014/main" id="{472517FB-B1B1-E383-EF63-7653D0FE76D0}"/>
              </a:ext>
            </a:extLst>
          </p:cNvPr>
          <p:cNvSpPr>
            <a:spLocks noGrp="1"/>
          </p:cNvSpPr>
          <p:nvPr>
            <p:ph type="dt" sz="half" idx="10"/>
          </p:nvPr>
        </p:nvSpPr>
        <p:spPr>
          <a:xfrm>
            <a:off x="9792070" y="6483218"/>
            <a:ext cx="1209096" cy="365125"/>
          </a:xfrm>
        </p:spPr>
        <p:txBody>
          <a:bodyPr rtlCol="0"/>
          <a:lstStyle/>
          <a:p>
            <a:pPr rtl="0"/>
            <a:r>
              <a:rPr lang="fr-FR" dirty="0"/>
              <a:t>Cyril BOURGEOIS</a:t>
            </a:r>
          </a:p>
        </p:txBody>
      </p:sp>
      <p:sp>
        <p:nvSpPr>
          <p:cNvPr id="6" name="Espace réservé du numéro de diapositive 4">
            <a:extLst>
              <a:ext uri="{FF2B5EF4-FFF2-40B4-BE49-F238E27FC236}">
                <a16:creationId xmlns:a16="http://schemas.microsoft.com/office/drawing/2014/main" id="{E7D6A326-72C9-CA80-8FDE-343745B9943F}"/>
              </a:ext>
            </a:extLst>
          </p:cNvPr>
          <p:cNvSpPr>
            <a:spLocks noGrp="1"/>
          </p:cNvSpPr>
          <p:nvPr>
            <p:ph type="sldNum" sz="quarter" idx="12"/>
          </p:nvPr>
        </p:nvSpPr>
        <p:spPr>
          <a:xfrm>
            <a:off x="11139490" y="6483217"/>
            <a:ext cx="1052510" cy="365125"/>
          </a:xfrm>
        </p:spPr>
        <p:txBody>
          <a:bodyPr rtlCol="0"/>
          <a:lstStyle/>
          <a:p>
            <a:pPr rtl="0"/>
            <a:fld id="{4950F5D8-22E1-4015-8661-E5B1FD28C2DE}" type="slidenum">
              <a:rPr lang="fr-FR" smtClean="0"/>
              <a:pPr rtl="0"/>
              <a:t>23</a:t>
            </a:fld>
            <a:endParaRPr lang="fr-FR" dirty="0"/>
          </a:p>
        </p:txBody>
      </p:sp>
      <p:sp>
        <p:nvSpPr>
          <p:cNvPr id="8" name="Espace réservé du pied de page 2">
            <a:extLst>
              <a:ext uri="{FF2B5EF4-FFF2-40B4-BE49-F238E27FC236}">
                <a16:creationId xmlns:a16="http://schemas.microsoft.com/office/drawing/2014/main" id="{8F6F8551-7F73-7ED1-6E1B-5FA289D35F1D}"/>
              </a:ext>
            </a:extLst>
          </p:cNvPr>
          <p:cNvSpPr>
            <a:spLocks noGrp="1"/>
          </p:cNvSpPr>
          <p:nvPr>
            <p:ph type="ftr" sz="quarter" idx="11"/>
          </p:nvPr>
        </p:nvSpPr>
        <p:spPr>
          <a:xfrm>
            <a:off x="0" y="0"/>
            <a:ext cx="759336" cy="365125"/>
          </a:xfrm>
        </p:spPr>
        <p:txBody>
          <a:bodyPr rtlCol="0"/>
          <a:lstStyle/>
          <a:p>
            <a:pPr rtl="0"/>
            <a:r>
              <a:rPr lang="fr-FR" dirty="0"/>
              <a:t>26/11/2023</a:t>
            </a:r>
          </a:p>
        </p:txBody>
      </p:sp>
      <p:pic>
        <p:nvPicPr>
          <p:cNvPr id="12" name="Image 11">
            <a:extLst>
              <a:ext uri="{FF2B5EF4-FFF2-40B4-BE49-F238E27FC236}">
                <a16:creationId xmlns:a16="http://schemas.microsoft.com/office/drawing/2014/main" id="{20039D6A-3AE0-8E70-B45F-01119015E1ED}"/>
              </a:ext>
            </a:extLst>
          </p:cNvPr>
          <p:cNvPicPr>
            <a:picLocks noChangeAspect="1"/>
          </p:cNvPicPr>
          <p:nvPr/>
        </p:nvPicPr>
        <p:blipFill>
          <a:blip r:embed="rId3"/>
          <a:stretch>
            <a:fillRect/>
          </a:stretch>
        </p:blipFill>
        <p:spPr>
          <a:xfrm>
            <a:off x="311538" y="2199996"/>
            <a:ext cx="2514951" cy="1524213"/>
          </a:xfrm>
          <a:prstGeom prst="rect">
            <a:avLst/>
          </a:prstGeom>
        </p:spPr>
      </p:pic>
      <p:pic>
        <p:nvPicPr>
          <p:cNvPr id="16" name="Image 15">
            <a:extLst>
              <a:ext uri="{FF2B5EF4-FFF2-40B4-BE49-F238E27FC236}">
                <a16:creationId xmlns:a16="http://schemas.microsoft.com/office/drawing/2014/main" id="{3599FEE5-0EC7-25CD-1743-46B4A72E2F74}"/>
              </a:ext>
            </a:extLst>
          </p:cNvPr>
          <p:cNvPicPr>
            <a:picLocks noChangeAspect="1"/>
          </p:cNvPicPr>
          <p:nvPr/>
        </p:nvPicPr>
        <p:blipFill>
          <a:blip r:embed="rId4"/>
          <a:stretch>
            <a:fillRect/>
          </a:stretch>
        </p:blipFill>
        <p:spPr>
          <a:xfrm>
            <a:off x="2921642" y="2054418"/>
            <a:ext cx="2274490" cy="1815370"/>
          </a:xfrm>
          <a:prstGeom prst="rect">
            <a:avLst/>
          </a:prstGeom>
        </p:spPr>
      </p:pic>
      <p:pic>
        <p:nvPicPr>
          <p:cNvPr id="20" name="Image 19">
            <a:extLst>
              <a:ext uri="{FF2B5EF4-FFF2-40B4-BE49-F238E27FC236}">
                <a16:creationId xmlns:a16="http://schemas.microsoft.com/office/drawing/2014/main" id="{21A0C8DA-C316-E101-34F9-B08BC4ACE85E}"/>
              </a:ext>
            </a:extLst>
          </p:cNvPr>
          <p:cNvPicPr>
            <a:picLocks noChangeAspect="1"/>
          </p:cNvPicPr>
          <p:nvPr/>
        </p:nvPicPr>
        <p:blipFill>
          <a:blip r:embed="rId5"/>
          <a:stretch>
            <a:fillRect/>
          </a:stretch>
        </p:blipFill>
        <p:spPr>
          <a:xfrm>
            <a:off x="5379432" y="2054419"/>
            <a:ext cx="2481363" cy="1815369"/>
          </a:xfrm>
          <a:prstGeom prst="rect">
            <a:avLst/>
          </a:prstGeom>
        </p:spPr>
      </p:pic>
      <p:pic>
        <p:nvPicPr>
          <p:cNvPr id="22" name="Image 21">
            <a:extLst>
              <a:ext uri="{FF2B5EF4-FFF2-40B4-BE49-F238E27FC236}">
                <a16:creationId xmlns:a16="http://schemas.microsoft.com/office/drawing/2014/main" id="{E6622488-8952-7CDD-F58A-1F7BC78AA26A}"/>
              </a:ext>
            </a:extLst>
          </p:cNvPr>
          <p:cNvPicPr>
            <a:picLocks noChangeAspect="1"/>
          </p:cNvPicPr>
          <p:nvPr/>
        </p:nvPicPr>
        <p:blipFill>
          <a:blip r:embed="rId6"/>
          <a:stretch>
            <a:fillRect/>
          </a:stretch>
        </p:blipFill>
        <p:spPr>
          <a:xfrm>
            <a:off x="8044095" y="2054418"/>
            <a:ext cx="3762900" cy="552527"/>
          </a:xfrm>
          <a:prstGeom prst="rect">
            <a:avLst/>
          </a:prstGeom>
        </p:spPr>
      </p:pic>
      <p:pic>
        <p:nvPicPr>
          <p:cNvPr id="24" name="Image 23">
            <a:extLst>
              <a:ext uri="{FF2B5EF4-FFF2-40B4-BE49-F238E27FC236}">
                <a16:creationId xmlns:a16="http://schemas.microsoft.com/office/drawing/2014/main" id="{7BD8DABB-DBC7-DFBE-A743-6F9F7AE95CC7}"/>
              </a:ext>
            </a:extLst>
          </p:cNvPr>
          <p:cNvPicPr>
            <a:picLocks noChangeAspect="1"/>
          </p:cNvPicPr>
          <p:nvPr/>
        </p:nvPicPr>
        <p:blipFill>
          <a:blip r:embed="rId7"/>
          <a:stretch>
            <a:fillRect/>
          </a:stretch>
        </p:blipFill>
        <p:spPr>
          <a:xfrm>
            <a:off x="8044095" y="2718021"/>
            <a:ext cx="3773011" cy="1681451"/>
          </a:xfrm>
          <a:prstGeom prst="rect">
            <a:avLst/>
          </a:prstGeom>
        </p:spPr>
      </p:pic>
      <p:pic>
        <p:nvPicPr>
          <p:cNvPr id="26" name="Image 25">
            <a:extLst>
              <a:ext uri="{FF2B5EF4-FFF2-40B4-BE49-F238E27FC236}">
                <a16:creationId xmlns:a16="http://schemas.microsoft.com/office/drawing/2014/main" id="{787773E3-2FD4-E6AC-1A8F-AE9C0E532D82}"/>
              </a:ext>
            </a:extLst>
          </p:cNvPr>
          <p:cNvPicPr>
            <a:picLocks noChangeAspect="1"/>
          </p:cNvPicPr>
          <p:nvPr/>
        </p:nvPicPr>
        <p:blipFill>
          <a:blip r:embed="rId8"/>
          <a:stretch>
            <a:fillRect/>
          </a:stretch>
        </p:blipFill>
        <p:spPr>
          <a:xfrm>
            <a:off x="8044095" y="4529518"/>
            <a:ext cx="3773011" cy="1706102"/>
          </a:xfrm>
          <a:prstGeom prst="rect">
            <a:avLst/>
          </a:prstGeom>
        </p:spPr>
      </p:pic>
      <p:pic>
        <p:nvPicPr>
          <p:cNvPr id="28" name="Image 27">
            <a:extLst>
              <a:ext uri="{FF2B5EF4-FFF2-40B4-BE49-F238E27FC236}">
                <a16:creationId xmlns:a16="http://schemas.microsoft.com/office/drawing/2014/main" id="{B6E07989-7AC0-C482-E653-C2CBFD76912F}"/>
              </a:ext>
            </a:extLst>
          </p:cNvPr>
          <p:cNvPicPr>
            <a:picLocks noChangeAspect="1"/>
          </p:cNvPicPr>
          <p:nvPr/>
        </p:nvPicPr>
        <p:blipFill>
          <a:blip r:embed="rId9"/>
          <a:stretch>
            <a:fillRect/>
          </a:stretch>
        </p:blipFill>
        <p:spPr>
          <a:xfrm>
            <a:off x="4206590" y="4527395"/>
            <a:ext cx="3755474" cy="1706102"/>
          </a:xfrm>
          <a:prstGeom prst="rect">
            <a:avLst/>
          </a:prstGeom>
        </p:spPr>
      </p:pic>
      <p:pic>
        <p:nvPicPr>
          <p:cNvPr id="30" name="Image 29">
            <a:extLst>
              <a:ext uri="{FF2B5EF4-FFF2-40B4-BE49-F238E27FC236}">
                <a16:creationId xmlns:a16="http://schemas.microsoft.com/office/drawing/2014/main" id="{A327C300-E3BA-53CA-16D5-9C06EC1A8550}"/>
              </a:ext>
            </a:extLst>
          </p:cNvPr>
          <p:cNvPicPr>
            <a:picLocks noChangeAspect="1"/>
          </p:cNvPicPr>
          <p:nvPr/>
        </p:nvPicPr>
        <p:blipFill>
          <a:blip r:embed="rId10"/>
          <a:stretch>
            <a:fillRect/>
          </a:stretch>
        </p:blipFill>
        <p:spPr>
          <a:xfrm>
            <a:off x="311538" y="4527395"/>
            <a:ext cx="3836368" cy="1735748"/>
          </a:xfrm>
          <a:prstGeom prst="rect">
            <a:avLst/>
          </a:prstGeom>
        </p:spPr>
      </p:pic>
      <p:pic>
        <p:nvPicPr>
          <p:cNvPr id="32" name="Image 31">
            <a:extLst>
              <a:ext uri="{FF2B5EF4-FFF2-40B4-BE49-F238E27FC236}">
                <a16:creationId xmlns:a16="http://schemas.microsoft.com/office/drawing/2014/main" id="{752F35C0-6F3E-878C-64D1-B5F4C21E2632}"/>
              </a:ext>
            </a:extLst>
          </p:cNvPr>
          <p:cNvPicPr>
            <a:picLocks noChangeAspect="1"/>
          </p:cNvPicPr>
          <p:nvPr/>
        </p:nvPicPr>
        <p:blipFill>
          <a:blip r:embed="rId11"/>
          <a:stretch>
            <a:fillRect/>
          </a:stretch>
        </p:blipFill>
        <p:spPr>
          <a:xfrm>
            <a:off x="311538" y="6308388"/>
            <a:ext cx="4138821" cy="357391"/>
          </a:xfrm>
          <a:prstGeom prst="rect">
            <a:avLst/>
          </a:prstGeom>
        </p:spPr>
      </p:pic>
      <p:pic>
        <p:nvPicPr>
          <p:cNvPr id="34" name="Image 33">
            <a:extLst>
              <a:ext uri="{FF2B5EF4-FFF2-40B4-BE49-F238E27FC236}">
                <a16:creationId xmlns:a16="http://schemas.microsoft.com/office/drawing/2014/main" id="{BEB8BF8D-C5E6-16C9-EAC9-B9788C545ED9}"/>
              </a:ext>
            </a:extLst>
          </p:cNvPr>
          <p:cNvPicPr>
            <a:picLocks noChangeAspect="1"/>
          </p:cNvPicPr>
          <p:nvPr/>
        </p:nvPicPr>
        <p:blipFill>
          <a:blip r:embed="rId12"/>
          <a:stretch>
            <a:fillRect/>
          </a:stretch>
        </p:blipFill>
        <p:spPr>
          <a:xfrm>
            <a:off x="4237645" y="4205395"/>
            <a:ext cx="3414183" cy="116881"/>
          </a:xfrm>
          <a:prstGeom prst="rect">
            <a:avLst/>
          </a:prstGeom>
        </p:spPr>
      </p:pic>
      <p:pic>
        <p:nvPicPr>
          <p:cNvPr id="36" name="Image 35">
            <a:extLst>
              <a:ext uri="{FF2B5EF4-FFF2-40B4-BE49-F238E27FC236}">
                <a16:creationId xmlns:a16="http://schemas.microsoft.com/office/drawing/2014/main" id="{640CC426-0954-86BE-E89D-20D2CF795758}"/>
              </a:ext>
            </a:extLst>
          </p:cNvPr>
          <p:cNvPicPr>
            <a:picLocks noChangeAspect="1"/>
          </p:cNvPicPr>
          <p:nvPr/>
        </p:nvPicPr>
        <p:blipFill>
          <a:blip r:embed="rId13"/>
          <a:stretch>
            <a:fillRect/>
          </a:stretch>
        </p:blipFill>
        <p:spPr>
          <a:xfrm>
            <a:off x="3062701" y="3971063"/>
            <a:ext cx="4012802" cy="142727"/>
          </a:xfrm>
          <a:prstGeom prst="rect">
            <a:avLst/>
          </a:prstGeom>
        </p:spPr>
      </p:pic>
    </p:spTree>
    <p:extLst>
      <p:ext uri="{BB962C8B-B14F-4D97-AF65-F5344CB8AC3E}">
        <p14:creationId xmlns:p14="http://schemas.microsoft.com/office/powerpoint/2010/main" val="3433244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5AAAF2-579A-A06A-86BC-23F2C935E2B9}"/>
              </a:ext>
            </a:extLst>
          </p:cNvPr>
          <p:cNvSpPr>
            <a:spLocks noGrp="1"/>
          </p:cNvSpPr>
          <p:nvPr>
            <p:ph type="title"/>
          </p:nvPr>
        </p:nvSpPr>
        <p:spPr>
          <a:xfrm>
            <a:off x="4229936" y="652758"/>
            <a:ext cx="3732128" cy="552848"/>
          </a:xfrm>
        </p:spPr>
        <p:txBody>
          <a:bodyPr>
            <a:normAutofit fontScale="90000"/>
          </a:bodyPr>
          <a:lstStyle/>
          <a:p>
            <a:r>
              <a:rPr lang="fr-FR" dirty="0"/>
              <a:t>Clustering KMEANS 2/2</a:t>
            </a:r>
          </a:p>
        </p:txBody>
      </p:sp>
      <p:sp>
        <p:nvSpPr>
          <p:cNvPr id="3" name="ZoneTexte 2">
            <a:extLst>
              <a:ext uri="{FF2B5EF4-FFF2-40B4-BE49-F238E27FC236}">
                <a16:creationId xmlns:a16="http://schemas.microsoft.com/office/drawing/2014/main" id="{1473E6D7-7D65-52A9-8365-5CA16320BDFA}"/>
              </a:ext>
            </a:extLst>
          </p:cNvPr>
          <p:cNvSpPr txBox="1"/>
          <p:nvPr/>
        </p:nvSpPr>
        <p:spPr>
          <a:xfrm>
            <a:off x="11024558" y="1903"/>
            <a:ext cx="1167443" cy="369332"/>
          </a:xfrm>
          <a:prstGeom prst="rect">
            <a:avLst/>
          </a:prstGeom>
          <a:noFill/>
        </p:spPr>
        <p:txBody>
          <a:bodyPr wrap="square">
            <a:spAutoFit/>
          </a:bodyPr>
          <a:lstStyle/>
          <a:p>
            <a:r>
              <a:rPr lang="fr-FR" dirty="0">
                <a:solidFill>
                  <a:schemeClr val="accent4"/>
                </a:solidFill>
              </a:rPr>
              <a:t>Clustering</a:t>
            </a:r>
          </a:p>
        </p:txBody>
      </p:sp>
      <p:pic>
        <p:nvPicPr>
          <p:cNvPr id="5" name="Picture 2" descr="COVID-19] Santé Publique France et le Ministère de la Santé publient de  nouveaux supports – Centre hospitalier Laborit">
            <a:extLst>
              <a:ext uri="{FF2B5EF4-FFF2-40B4-BE49-F238E27FC236}">
                <a16:creationId xmlns:a16="http://schemas.microsoft.com/office/drawing/2014/main" id="{EA270118-9EE0-7272-BC9C-DAB73DA2A3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9489" y="416673"/>
            <a:ext cx="1052511" cy="592037"/>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1">
            <a:extLst>
              <a:ext uri="{FF2B5EF4-FFF2-40B4-BE49-F238E27FC236}">
                <a16:creationId xmlns:a16="http://schemas.microsoft.com/office/drawing/2014/main" id="{472517FB-B1B1-E383-EF63-7653D0FE76D0}"/>
              </a:ext>
            </a:extLst>
          </p:cNvPr>
          <p:cNvSpPr>
            <a:spLocks noGrp="1"/>
          </p:cNvSpPr>
          <p:nvPr>
            <p:ph type="dt" sz="half" idx="10"/>
          </p:nvPr>
        </p:nvSpPr>
        <p:spPr>
          <a:xfrm>
            <a:off x="9792070" y="6483218"/>
            <a:ext cx="1209096" cy="365125"/>
          </a:xfrm>
        </p:spPr>
        <p:txBody>
          <a:bodyPr rtlCol="0"/>
          <a:lstStyle/>
          <a:p>
            <a:pPr rtl="0"/>
            <a:r>
              <a:rPr lang="fr-FR" dirty="0"/>
              <a:t>Cyril BOURGEOIS</a:t>
            </a:r>
          </a:p>
        </p:txBody>
      </p:sp>
      <p:sp>
        <p:nvSpPr>
          <p:cNvPr id="6" name="Espace réservé du numéro de diapositive 4">
            <a:extLst>
              <a:ext uri="{FF2B5EF4-FFF2-40B4-BE49-F238E27FC236}">
                <a16:creationId xmlns:a16="http://schemas.microsoft.com/office/drawing/2014/main" id="{E7D6A326-72C9-CA80-8FDE-343745B9943F}"/>
              </a:ext>
            </a:extLst>
          </p:cNvPr>
          <p:cNvSpPr>
            <a:spLocks noGrp="1"/>
          </p:cNvSpPr>
          <p:nvPr>
            <p:ph type="sldNum" sz="quarter" idx="12"/>
          </p:nvPr>
        </p:nvSpPr>
        <p:spPr>
          <a:xfrm>
            <a:off x="11139490" y="6483217"/>
            <a:ext cx="1052510" cy="365125"/>
          </a:xfrm>
        </p:spPr>
        <p:txBody>
          <a:bodyPr rtlCol="0"/>
          <a:lstStyle/>
          <a:p>
            <a:pPr rtl="0"/>
            <a:fld id="{4950F5D8-22E1-4015-8661-E5B1FD28C2DE}" type="slidenum">
              <a:rPr lang="fr-FR" smtClean="0"/>
              <a:pPr rtl="0"/>
              <a:t>24</a:t>
            </a:fld>
            <a:endParaRPr lang="fr-FR" dirty="0"/>
          </a:p>
        </p:txBody>
      </p:sp>
      <p:sp>
        <p:nvSpPr>
          <p:cNvPr id="8" name="Espace réservé du pied de page 2">
            <a:extLst>
              <a:ext uri="{FF2B5EF4-FFF2-40B4-BE49-F238E27FC236}">
                <a16:creationId xmlns:a16="http://schemas.microsoft.com/office/drawing/2014/main" id="{8F6F8551-7F73-7ED1-6E1B-5FA289D35F1D}"/>
              </a:ext>
            </a:extLst>
          </p:cNvPr>
          <p:cNvSpPr>
            <a:spLocks noGrp="1"/>
          </p:cNvSpPr>
          <p:nvPr>
            <p:ph type="ftr" sz="quarter" idx="11"/>
          </p:nvPr>
        </p:nvSpPr>
        <p:spPr>
          <a:xfrm>
            <a:off x="0" y="0"/>
            <a:ext cx="759336" cy="365125"/>
          </a:xfrm>
        </p:spPr>
        <p:txBody>
          <a:bodyPr rtlCol="0"/>
          <a:lstStyle/>
          <a:p>
            <a:pPr rtl="0"/>
            <a:r>
              <a:rPr lang="fr-FR" dirty="0"/>
              <a:t>26/11/2023</a:t>
            </a:r>
          </a:p>
        </p:txBody>
      </p:sp>
      <p:pic>
        <p:nvPicPr>
          <p:cNvPr id="1026" name="Picture 2">
            <a:extLst>
              <a:ext uri="{FF2B5EF4-FFF2-40B4-BE49-F238E27FC236}">
                <a16:creationId xmlns:a16="http://schemas.microsoft.com/office/drawing/2014/main" id="{362BCA6A-A509-B363-A829-EBDF90522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55" y="1980832"/>
            <a:ext cx="5031759" cy="4798499"/>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ACD9074B-2FFF-0227-885D-ACFEB7C819A7}"/>
              </a:ext>
            </a:extLst>
          </p:cNvPr>
          <p:cNvPicPr>
            <a:picLocks noChangeAspect="1"/>
          </p:cNvPicPr>
          <p:nvPr/>
        </p:nvPicPr>
        <p:blipFill>
          <a:blip r:embed="rId4"/>
          <a:stretch>
            <a:fillRect/>
          </a:stretch>
        </p:blipFill>
        <p:spPr>
          <a:xfrm>
            <a:off x="5345101" y="2034897"/>
            <a:ext cx="3203677" cy="1153151"/>
          </a:xfrm>
          <a:prstGeom prst="rect">
            <a:avLst/>
          </a:prstGeom>
        </p:spPr>
      </p:pic>
      <p:pic>
        <p:nvPicPr>
          <p:cNvPr id="11" name="Image 10">
            <a:extLst>
              <a:ext uri="{FF2B5EF4-FFF2-40B4-BE49-F238E27FC236}">
                <a16:creationId xmlns:a16="http://schemas.microsoft.com/office/drawing/2014/main" id="{9A9B382B-D338-60EF-70B7-A9470B38E20E}"/>
              </a:ext>
            </a:extLst>
          </p:cNvPr>
          <p:cNvPicPr>
            <a:picLocks noChangeAspect="1"/>
          </p:cNvPicPr>
          <p:nvPr/>
        </p:nvPicPr>
        <p:blipFill>
          <a:blip r:embed="rId5"/>
          <a:stretch>
            <a:fillRect/>
          </a:stretch>
        </p:blipFill>
        <p:spPr>
          <a:xfrm>
            <a:off x="5560761" y="3282352"/>
            <a:ext cx="3203677" cy="2640393"/>
          </a:xfrm>
          <a:prstGeom prst="rect">
            <a:avLst/>
          </a:prstGeom>
        </p:spPr>
      </p:pic>
      <p:pic>
        <p:nvPicPr>
          <p:cNvPr id="13" name="Image 12">
            <a:extLst>
              <a:ext uri="{FF2B5EF4-FFF2-40B4-BE49-F238E27FC236}">
                <a16:creationId xmlns:a16="http://schemas.microsoft.com/office/drawing/2014/main" id="{2D396F19-82A9-0CCC-7D8A-BCA6709B2DB1}"/>
              </a:ext>
            </a:extLst>
          </p:cNvPr>
          <p:cNvPicPr>
            <a:picLocks noChangeAspect="1"/>
          </p:cNvPicPr>
          <p:nvPr/>
        </p:nvPicPr>
        <p:blipFill>
          <a:blip r:embed="rId6"/>
          <a:stretch>
            <a:fillRect/>
          </a:stretch>
        </p:blipFill>
        <p:spPr>
          <a:xfrm>
            <a:off x="8948136" y="2034897"/>
            <a:ext cx="2640357" cy="2198171"/>
          </a:xfrm>
          <a:prstGeom prst="rect">
            <a:avLst/>
          </a:prstGeom>
        </p:spPr>
      </p:pic>
      <p:pic>
        <p:nvPicPr>
          <p:cNvPr id="15" name="Image 14">
            <a:extLst>
              <a:ext uri="{FF2B5EF4-FFF2-40B4-BE49-F238E27FC236}">
                <a16:creationId xmlns:a16="http://schemas.microsoft.com/office/drawing/2014/main" id="{3998BF26-D787-3C41-249D-4F3AB5C96E09}"/>
              </a:ext>
            </a:extLst>
          </p:cNvPr>
          <p:cNvPicPr>
            <a:picLocks noChangeAspect="1"/>
          </p:cNvPicPr>
          <p:nvPr/>
        </p:nvPicPr>
        <p:blipFill>
          <a:blip r:embed="rId7"/>
          <a:stretch>
            <a:fillRect/>
          </a:stretch>
        </p:blipFill>
        <p:spPr>
          <a:xfrm>
            <a:off x="8948135" y="4301315"/>
            <a:ext cx="2640357" cy="2181902"/>
          </a:xfrm>
          <a:prstGeom prst="rect">
            <a:avLst/>
          </a:prstGeom>
        </p:spPr>
      </p:pic>
    </p:spTree>
    <p:extLst>
      <p:ext uri="{BB962C8B-B14F-4D97-AF65-F5344CB8AC3E}">
        <p14:creationId xmlns:p14="http://schemas.microsoft.com/office/powerpoint/2010/main" val="1093499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5AAAF2-579A-A06A-86BC-23F2C935E2B9}"/>
              </a:ext>
            </a:extLst>
          </p:cNvPr>
          <p:cNvSpPr>
            <a:spLocks noGrp="1"/>
          </p:cNvSpPr>
          <p:nvPr>
            <p:ph type="title"/>
          </p:nvPr>
        </p:nvSpPr>
        <p:spPr>
          <a:xfrm>
            <a:off x="591342" y="701734"/>
            <a:ext cx="10279379" cy="552848"/>
          </a:xfrm>
        </p:spPr>
        <p:txBody>
          <a:bodyPr>
            <a:normAutofit fontScale="90000"/>
          </a:bodyPr>
          <a:lstStyle/>
          <a:p>
            <a:r>
              <a:rPr lang="fr-FR" b="0" i="0" dirty="0">
                <a:effectLst/>
                <a:latin typeface="Inter"/>
              </a:rPr>
              <a:t>synthèse des différentes conclusions sur la faisabilité du projet</a:t>
            </a:r>
            <a:r>
              <a:rPr lang="fr-FR" dirty="0"/>
              <a:t> !</a:t>
            </a:r>
          </a:p>
        </p:txBody>
      </p:sp>
      <p:pic>
        <p:nvPicPr>
          <p:cNvPr id="14" name="Image 13">
            <a:extLst>
              <a:ext uri="{FF2B5EF4-FFF2-40B4-BE49-F238E27FC236}">
                <a16:creationId xmlns:a16="http://schemas.microsoft.com/office/drawing/2014/main" id="{B64040C4-1C52-63A4-C614-5583F549641E}"/>
              </a:ext>
            </a:extLst>
          </p:cNvPr>
          <p:cNvPicPr>
            <a:picLocks noChangeAspect="1"/>
          </p:cNvPicPr>
          <p:nvPr/>
        </p:nvPicPr>
        <p:blipFill>
          <a:blip r:embed="rId2"/>
          <a:stretch>
            <a:fillRect/>
          </a:stretch>
        </p:blipFill>
        <p:spPr>
          <a:xfrm>
            <a:off x="7845725" y="2354845"/>
            <a:ext cx="4121989" cy="4121989"/>
          </a:xfrm>
          <a:prstGeom prst="rect">
            <a:avLst/>
          </a:prstGeom>
          <a:ln>
            <a:noFill/>
          </a:ln>
          <a:effectLst>
            <a:softEdge rad="112500"/>
          </a:effectLst>
        </p:spPr>
      </p:pic>
      <p:sp>
        <p:nvSpPr>
          <p:cNvPr id="15" name="ZoneTexte 14">
            <a:extLst>
              <a:ext uri="{FF2B5EF4-FFF2-40B4-BE49-F238E27FC236}">
                <a16:creationId xmlns:a16="http://schemas.microsoft.com/office/drawing/2014/main" id="{A52ACBD3-A25E-AD28-372D-0E0DD8E02978}"/>
              </a:ext>
            </a:extLst>
          </p:cNvPr>
          <p:cNvSpPr txBox="1"/>
          <p:nvPr/>
        </p:nvSpPr>
        <p:spPr>
          <a:xfrm>
            <a:off x="10477500" y="1903"/>
            <a:ext cx="1714501" cy="369332"/>
          </a:xfrm>
          <a:prstGeom prst="rect">
            <a:avLst/>
          </a:prstGeom>
          <a:noFill/>
        </p:spPr>
        <p:txBody>
          <a:bodyPr wrap="square">
            <a:spAutoFit/>
          </a:bodyPr>
          <a:lstStyle/>
          <a:p>
            <a:r>
              <a:rPr lang="fr-FR" dirty="0">
                <a:solidFill>
                  <a:schemeClr val="accent4"/>
                </a:solidFill>
              </a:rPr>
              <a:t>CONCLUSION</a:t>
            </a:r>
          </a:p>
        </p:txBody>
      </p:sp>
      <p:pic>
        <p:nvPicPr>
          <p:cNvPr id="16" name="Picture 2" descr="COVID-19] Santé Publique France et le Ministère de la Santé publient de  nouveaux supports – Centre hospitalier Laborit">
            <a:extLst>
              <a:ext uri="{FF2B5EF4-FFF2-40B4-BE49-F238E27FC236}">
                <a16:creationId xmlns:a16="http://schemas.microsoft.com/office/drawing/2014/main" id="{CEA2B98E-7368-6F09-3E1C-308986D85C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9489" y="416673"/>
            <a:ext cx="1052511" cy="592037"/>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ABD39F96-EE97-29E0-7557-C27C8FBCA360}"/>
              </a:ext>
            </a:extLst>
          </p:cNvPr>
          <p:cNvSpPr txBox="1"/>
          <p:nvPr/>
        </p:nvSpPr>
        <p:spPr>
          <a:xfrm>
            <a:off x="99061" y="2030570"/>
            <a:ext cx="7566660" cy="4524315"/>
          </a:xfrm>
          <a:prstGeom prst="rect">
            <a:avLst/>
          </a:prstGeom>
          <a:noFill/>
        </p:spPr>
        <p:txBody>
          <a:bodyPr wrap="square" rtlCol="0">
            <a:spAutoFit/>
          </a:bodyPr>
          <a:lstStyle/>
          <a:p>
            <a:pPr algn="ctr"/>
            <a:r>
              <a:rPr lang="fr-FR" sz="1600" dirty="0">
                <a:solidFill>
                  <a:schemeClr val="accent1">
                    <a:lumMod val="40000"/>
                    <a:lumOff val="60000"/>
                  </a:schemeClr>
                </a:solidFill>
              </a:rPr>
              <a:t>La diversité des données présentes sur </a:t>
            </a:r>
            <a:r>
              <a:rPr lang="fr-FR" sz="1600" dirty="0" err="1">
                <a:solidFill>
                  <a:schemeClr val="accent1">
                    <a:lumMod val="40000"/>
                    <a:lumOff val="60000"/>
                  </a:schemeClr>
                </a:solidFill>
              </a:rPr>
              <a:t>OpenFoodFacts</a:t>
            </a:r>
            <a:r>
              <a:rPr lang="fr-FR" sz="1600" dirty="0">
                <a:solidFill>
                  <a:schemeClr val="accent1">
                    <a:lumMod val="40000"/>
                    <a:lumOff val="60000"/>
                  </a:schemeClr>
                </a:solidFill>
              </a:rPr>
              <a:t> peut réellement permettre d’informer beaucoup mieux le consommateur!</a:t>
            </a:r>
          </a:p>
          <a:p>
            <a:pPr algn="ctr"/>
            <a:endParaRPr lang="fr-FR" sz="1600" dirty="0">
              <a:solidFill>
                <a:schemeClr val="tx2">
                  <a:lumMod val="40000"/>
                  <a:lumOff val="60000"/>
                </a:schemeClr>
              </a:solidFill>
            </a:endParaRPr>
          </a:p>
          <a:p>
            <a:pPr algn="ctr"/>
            <a:r>
              <a:rPr lang="fr-FR" sz="1600" dirty="0">
                <a:solidFill>
                  <a:schemeClr val="accent1">
                    <a:lumMod val="40000"/>
                    <a:lumOff val="60000"/>
                  </a:schemeClr>
                </a:solidFill>
              </a:rPr>
              <a:t>---</a:t>
            </a:r>
          </a:p>
          <a:p>
            <a:pPr algn="ctr"/>
            <a:endParaRPr lang="fr-FR" sz="1600" dirty="0">
              <a:solidFill>
                <a:schemeClr val="tx2">
                  <a:lumMod val="40000"/>
                  <a:lumOff val="60000"/>
                </a:schemeClr>
              </a:solidFill>
            </a:endParaRPr>
          </a:p>
          <a:p>
            <a:pPr algn="ctr"/>
            <a:r>
              <a:rPr lang="fr-FR" sz="1600" dirty="0">
                <a:solidFill>
                  <a:schemeClr val="tx2">
                    <a:lumMod val="40000"/>
                    <a:lumOff val="60000"/>
                  </a:schemeClr>
                </a:solidFill>
              </a:rPr>
              <a:t>Les tests statistiques réalisés attestent qu’en utilisant le </a:t>
            </a:r>
            <a:r>
              <a:rPr lang="fr-FR" sz="1600" dirty="0" err="1">
                <a:solidFill>
                  <a:schemeClr val="tx2">
                    <a:lumMod val="40000"/>
                    <a:lumOff val="60000"/>
                  </a:schemeClr>
                </a:solidFill>
              </a:rPr>
              <a:t>nutrition_grade_fr</a:t>
            </a:r>
            <a:r>
              <a:rPr lang="fr-FR" sz="1600" dirty="0">
                <a:solidFill>
                  <a:schemeClr val="tx2">
                    <a:lumMod val="40000"/>
                    <a:lumOff val="60000"/>
                  </a:schemeClr>
                </a:solidFill>
              </a:rPr>
              <a:t> ou </a:t>
            </a:r>
            <a:r>
              <a:rPr lang="fr-FR" sz="1600" dirty="0" err="1">
                <a:solidFill>
                  <a:schemeClr val="tx2">
                    <a:lumMod val="40000"/>
                    <a:lumOff val="60000"/>
                  </a:schemeClr>
                </a:solidFill>
              </a:rPr>
              <a:t>nutrition_score</a:t>
            </a:r>
            <a:r>
              <a:rPr lang="fr-FR" sz="1600" dirty="0">
                <a:solidFill>
                  <a:schemeClr val="tx2">
                    <a:lumMod val="40000"/>
                    <a:lumOff val="60000"/>
                  </a:schemeClr>
                </a:solidFill>
              </a:rPr>
              <a:t> par extension comme levier les consommateurs peuvent mieux comprendre les produits et prendre plus soin de leur santé.</a:t>
            </a:r>
          </a:p>
          <a:p>
            <a:pPr algn="ctr"/>
            <a:endParaRPr lang="fr-FR" sz="1600" dirty="0">
              <a:solidFill>
                <a:schemeClr val="tx2">
                  <a:lumMod val="40000"/>
                  <a:lumOff val="60000"/>
                </a:schemeClr>
              </a:solidFill>
            </a:endParaRPr>
          </a:p>
          <a:p>
            <a:pPr algn="ctr"/>
            <a:r>
              <a:rPr lang="fr-FR" sz="1600" dirty="0">
                <a:solidFill>
                  <a:schemeClr val="accent1">
                    <a:lumMod val="40000"/>
                    <a:lumOff val="60000"/>
                  </a:schemeClr>
                </a:solidFill>
              </a:rPr>
              <a:t>---</a:t>
            </a:r>
          </a:p>
          <a:p>
            <a:pPr algn="ctr"/>
            <a:endParaRPr lang="fr-FR" sz="1600" dirty="0">
              <a:solidFill>
                <a:schemeClr val="accent1">
                  <a:lumMod val="40000"/>
                  <a:lumOff val="60000"/>
                </a:schemeClr>
              </a:solidFill>
            </a:endParaRPr>
          </a:p>
          <a:p>
            <a:pPr algn="ctr"/>
            <a:r>
              <a:rPr lang="fr-FR" sz="1600" dirty="0">
                <a:solidFill>
                  <a:schemeClr val="tx2">
                    <a:lumMod val="40000"/>
                    <a:lumOff val="60000"/>
                  </a:schemeClr>
                </a:solidFill>
              </a:rPr>
              <a:t>L’effort doit donc être porté sur l’interface mise à disposition du client qui doit être la plus intuitive et libertaire possible tout en apportant un maximum d’informations.</a:t>
            </a:r>
          </a:p>
          <a:p>
            <a:pPr algn="ctr"/>
            <a:endParaRPr lang="fr-FR" sz="1600" dirty="0">
              <a:solidFill>
                <a:schemeClr val="tx2">
                  <a:lumMod val="40000"/>
                  <a:lumOff val="60000"/>
                </a:schemeClr>
              </a:solidFill>
            </a:endParaRPr>
          </a:p>
          <a:p>
            <a:pPr algn="ctr"/>
            <a:r>
              <a:rPr lang="fr-FR" sz="1600" dirty="0">
                <a:solidFill>
                  <a:schemeClr val="tx2">
                    <a:lumMod val="40000"/>
                    <a:lumOff val="60000"/>
                  </a:schemeClr>
                </a:solidFill>
              </a:rPr>
              <a:t>---</a:t>
            </a:r>
          </a:p>
          <a:p>
            <a:pPr algn="ctr"/>
            <a:br>
              <a:rPr lang="fr-FR" sz="1600" dirty="0">
                <a:solidFill>
                  <a:schemeClr val="tx2">
                    <a:lumMod val="40000"/>
                    <a:lumOff val="60000"/>
                  </a:schemeClr>
                </a:solidFill>
              </a:rPr>
            </a:br>
            <a:r>
              <a:rPr lang="fr-FR" sz="1600" dirty="0">
                <a:solidFill>
                  <a:schemeClr val="tx2">
                    <a:lumMod val="40000"/>
                    <a:lumOff val="60000"/>
                  </a:schemeClr>
                </a:solidFill>
              </a:rPr>
              <a:t>Faire travailler une équipe entière sur ce type de projet devrait permettre de dégager de la valeur ajoutée rapidement si les bonnes </a:t>
            </a:r>
            <a:r>
              <a:rPr lang="fr-FR" sz="1600" dirty="0" err="1">
                <a:solidFill>
                  <a:schemeClr val="tx2">
                    <a:lumMod val="40000"/>
                    <a:lumOff val="60000"/>
                  </a:schemeClr>
                </a:solidFill>
              </a:rPr>
              <a:t>prioritées</a:t>
            </a:r>
            <a:r>
              <a:rPr lang="fr-FR" sz="1600" dirty="0">
                <a:solidFill>
                  <a:schemeClr val="tx2">
                    <a:lumMod val="40000"/>
                    <a:lumOff val="60000"/>
                  </a:schemeClr>
                </a:solidFill>
              </a:rPr>
              <a:t> sont respectées.</a:t>
            </a:r>
            <a:endParaRPr lang="fr-FR" sz="1600" dirty="0"/>
          </a:p>
        </p:txBody>
      </p:sp>
      <p:sp>
        <p:nvSpPr>
          <p:cNvPr id="20" name="Espace réservé de la date 1">
            <a:extLst>
              <a:ext uri="{FF2B5EF4-FFF2-40B4-BE49-F238E27FC236}">
                <a16:creationId xmlns:a16="http://schemas.microsoft.com/office/drawing/2014/main" id="{5B1D24B2-7546-130A-0FB9-ADB8CCF9B05A}"/>
              </a:ext>
            </a:extLst>
          </p:cNvPr>
          <p:cNvSpPr>
            <a:spLocks noGrp="1"/>
          </p:cNvSpPr>
          <p:nvPr>
            <p:ph type="dt" sz="half" idx="10"/>
          </p:nvPr>
        </p:nvSpPr>
        <p:spPr>
          <a:xfrm>
            <a:off x="9792070" y="6483218"/>
            <a:ext cx="1209096" cy="365125"/>
          </a:xfrm>
        </p:spPr>
        <p:txBody>
          <a:bodyPr rtlCol="0"/>
          <a:lstStyle/>
          <a:p>
            <a:pPr rtl="0"/>
            <a:r>
              <a:rPr lang="fr-FR" dirty="0"/>
              <a:t>Cyril BOURGEOIS</a:t>
            </a:r>
          </a:p>
        </p:txBody>
      </p:sp>
      <p:sp>
        <p:nvSpPr>
          <p:cNvPr id="21" name="Espace réservé du numéro de diapositive 4">
            <a:extLst>
              <a:ext uri="{FF2B5EF4-FFF2-40B4-BE49-F238E27FC236}">
                <a16:creationId xmlns:a16="http://schemas.microsoft.com/office/drawing/2014/main" id="{18232981-5B5B-E115-485C-2A4671C8927D}"/>
              </a:ext>
            </a:extLst>
          </p:cNvPr>
          <p:cNvSpPr>
            <a:spLocks noGrp="1"/>
          </p:cNvSpPr>
          <p:nvPr>
            <p:ph type="sldNum" sz="quarter" idx="12"/>
          </p:nvPr>
        </p:nvSpPr>
        <p:spPr>
          <a:xfrm>
            <a:off x="11139490" y="6483217"/>
            <a:ext cx="1052510" cy="365125"/>
          </a:xfrm>
        </p:spPr>
        <p:txBody>
          <a:bodyPr rtlCol="0"/>
          <a:lstStyle/>
          <a:p>
            <a:pPr rtl="0"/>
            <a:fld id="{4950F5D8-22E1-4015-8661-E5B1FD28C2DE}" type="slidenum">
              <a:rPr lang="fr-FR" smtClean="0"/>
              <a:pPr rtl="0"/>
              <a:t>25</a:t>
            </a:fld>
            <a:endParaRPr lang="fr-FR" dirty="0"/>
          </a:p>
        </p:txBody>
      </p:sp>
      <p:sp>
        <p:nvSpPr>
          <p:cNvPr id="22" name="Espace réservé du pied de page 2">
            <a:extLst>
              <a:ext uri="{FF2B5EF4-FFF2-40B4-BE49-F238E27FC236}">
                <a16:creationId xmlns:a16="http://schemas.microsoft.com/office/drawing/2014/main" id="{29D1748D-31D5-16C0-61C2-6C6A73289C1F}"/>
              </a:ext>
            </a:extLst>
          </p:cNvPr>
          <p:cNvSpPr>
            <a:spLocks noGrp="1"/>
          </p:cNvSpPr>
          <p:nvPr>
            <p:ph type="ftr" sz="quarter" idx="11"/>
          </p:nvPr>
        </p:nvSpPr>
        <p:spPr>
          <a:xfrm>
            <a:off x="0" y="0"/>
            <a:ext cx="759336" cy="365125"/>
          </a:xfrm>
        </p:spPr>
        <p:txBody>
          <a:bodyPr rtlCol="0"/>
          <a:lstStyle/>
          <a:p>
            <a:pPr rtl="0"/>
            <a:r>
              <a:rPr lang="fr-FR" dirty="0"/>
              <a:t>26/11/2023</a:t>
            </a:r>
          </a:p>
        </p:txBody>
      </p:sp>
    </p:spTree>
    <p:extLst>
      <p:ext uri="{BB962C8B-B14F-4D97-AF65-F5344CB8AC3E}">
        <p14:creationId xmlns:p14="http://schemas.microsoft.com/office/powerpoint/2010/main" val="3018483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Connexions numérique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sp>
        <p:nvSpPr>
          <p:cNvPr id="2" name="Titre 1">
            <a:extLst>
              <a:ext uri="{FF2B5EF4-FFF2-40B4-BE49-F238E27FC236}">
                <a16:creationId xmlns:a16="http://schemas.microsoft.com/office/drawing/2014/main" id="{C02C5318-1A1E-49D0-B2E2-A4B0FA9E8A40}"/>
              </a:ext>
            </a:extLst>
          </p:cNvPr>
          <p:cNvSpPr>
            <a:spLocks noGrp="1"/>
          </p:cNvSpPr>
          <p:nvPr>
            <p:ph type="ctrTitle"/>
          </p:nvPr>
        </p:nvSpPr>
        <p:spPr>
          <a:xfrm>
            <a:off x="468391" y="3922129"/>
            <a:ext cx="10993549" cy="1822579"/>
          </a:xfrm>
        </p:spPr>
        <p:txBody>
          <a:bodyPr rtlCol="0">
            <a:noAutofit/>
          </a:bodyPr>
          <a:lstStyle/>
          <a:p>
            <a:pPr algn="ctr" rtl="0"/>
            <a:r>
              <a:rPr lang="fr-FR" sz="6000" dirty="0">
                <a:solidFill>
                  <a:schemeClr val="bg1"/>
                </a:solidFill>
              </a:rPr>
              <a:t>MERCI POUR VOTRE ATTENTION</a:t>
            </a:r>
          </a:p>
        </p:txBody>
      </p:sp>
      <p:sp>
        <p:nvSpPr>
          <p:cNvPr id="3" name="Sous-titre 2">
            <a:extLst>
              <a:ext uri="{FF2B5EF4-FFF2-40B4-BE49-F238E27FC236}">
                <a16:creationId xmlns:a16="http://schemas.microsoft.com/office/drawing/2014/main" id="{48B6CF59-4E5B-494D-A2F7-97ADD01E6497}"/>
              </a:ext>
            </a:extLst>
          </p:cNvPr>
          <p:cNvSpPr>
            <a:spLocks noGrp="1"/>
          </p:cNvSpPr>
          <p:nvPr>
            <p:ph type="subTitle" idx="1"/>
          </p:nvPr>
        </p:nvSpPr>
        <p:spPr>
          <a:xfrm>
            <a:off x="1035754" y="437182"/>
            <a:ext cx="3438788" cy="2371656"/>
          </a:xfrm>
        </p:spPr>
        <p:txBody>
          <a:bodyPr rtlCol="0">
            <a:noAutofit/>
          </a:bodyPr>
          <a:lstStyle/>
          <a:p>
            <a:r>
              <a:rPr lang="fr-FR" sz="3200" b="1" dirty="0">
                <a:solidFill>
                  <a:schemeClr val="bg1"/>
                </a:solidFill>
                <a:effectLst/>
                <a:latin typeface="Gabriola" panose="04040605051002020D02" pitchFamily="82" charset="0"/>
                <a:ea typeface="Calibri" panose="020F0502020204030204" pitchFamily="34" charset="0"/>
              </a:rPr>
              <a:t>Cyril BOURGEOIS</a:t>
            </a:r>
            <a:endParaRPr lang="fr-FR" sz="3200" dirty="0">
              <a:solidFill>
                <a:schemeClr val="bg1"/>
              </a:solidFill>
              <a:effectLst/>
              <a:latin typeface="Calibri" panose="020F0502020204030204" pitchFamily="34" charset="0"/>
              <a:ea typeface="Calibri" panose="020F0502020204030204" pitchFamily="34" charset="0"/>
            </a:endParaRPr>
          </a:p>
          <a:p>
            <a:pPr algn="l"/>
            <a:r>
              <a:rPr lang="fr-FR" sz="1200" b="1" dirty="0">
                <a:solidFill>
                  <a:schemeClr val="bg1"/>
                </a:solidFill>
                <a:effectLst/>
                <a:latin typeface="Michelin SemiBold" panose="02000000000000000000" pitchFamily="50" charset="0"/>
                <a:ea typeface="Calibri" panose="020F0502020204030204" pitchFamily="34" charset="0"/>
              </a:rPr>
              <a:t>Consultant DATA</a:t>
            </a:r>
            <a:endParaRPr lang="fr-FR" sz="1200" dirty="0">
              <a:solidFill>
                <a:schemeClr val="bg1"/>
              </a:solidFill>
              <a:effectLst/>
              <a:latin typeface="Calibri" panose="020F0502020204030204" pitchFamily="34" charset="0"/>
              <a:ea typeface="Calibri" panose="020F0502020204030204" pitchFamily="34" charset="0"/>
            </a:endParaRPr>
          </a:p>
          <a:p>
            <a:pPr algn="l"/>
            <a:r>
              <a:rPr lang="fr-FR" sz="1200" dirty="0">
                <a:solidFill>
                  <a:schemeClr val="bg1"/>
                </a:solidFill>
                <a:effectLst/>
                <a:latin typeface="Michelin SemiBold" panose="02000000000000000000" pitchFamily="50" charset="0"/>
                <a:ea typeface="Calibri" panose="020F0502020204030204" pitchFamily="34" charset="0"/>
              </a:rPr>
              <a:t>Digital PERFORMANCE</a:t>
            </a:r>
          </a:p>
          <a:p>
            <a:pPr algn="l"/>
            <a:r>
              <a:rPr lang="fr-LU" sz="1200" dirty="0">
                <a:solidFill>
                  <a:schemeClr val="bg1"/>
                </a:solidFill>
                <a:effectLst/>
                <a:latin typeface="Arial" panose="020B0604020202020204" pitchFamily="34" charset="0"/>
                <a:ea typeface="Calibri" panose="020F0502020204030204" pitchFamily="34" charset="0"/>
              </a:rPr>
              <a:t>42 Place de la victoire</a:t>
            </a:r>
          </a:p>
          <a:p>
            <a:pPr algn="l"/>
            <a:r>
              <a:rPr lang="fr-LU" sz="1200" dirty="0">
                <a:solidFill>
                  <a:schemeClr val="bg1"/>
                </a:solidFill>
                <a:latin typeface="Arial" panose="020B0604020202020204" pitchFamily="34" charset="0"/>
                <a:ea typeface="Calibri" panose="020F0502020204030204" pitchFamily="34" charset="0"/>
              </a:rPr>
              <a:t>63000 CLERMONT-FERRAND</a:t>
            </a:r>
          </a:p>
          <a:p>
            <a:pPr algn="l"/>
            <a:r>
              <a:rPr lang="fr-FR" sz="1200" b="1" dirty="0">
                <a:solidFill>
                  <a:schemeClr val="bg1"/>
                </a:solidFill>
                <a:effectLst/>
                <a:latin typeface="Arial" panose="020B0604020202020204" pitchFamily="34" charset="0"/>
                <a:ea typeface="Calibri" panose="020F0502020204030204" pitchFamily="34" charset="0"/>
              </a:rPr>
              <a:t>Mobile</a:t>
            </a:r>
            <a:r>
              <a:rPr lang="fr-FR" sz="1200" dirty="0">
                <a:solidFill>
                  <a:schemeClr val="bg1"/>
                </a:solidFill>
                <a:effectLst/>
                <a:latin typeface="Arial" panose="020B0604020202020204" pitchFamily="34" charset="0"/>
                <a:ea typeface="Calibri" panose="020F0502020204030204" pitchFamily="34" charset="0"/>
              </a:rPr>
              <a:t> : +33 6 89 44 81 36</a:t>
            </a:r>
            <a:endParaRPr lang="fr-FR" sz="1200" dirty="0">
              <a:solidFill>
                <a:schemeClr val="bg1"/>
              </a:solidFill>
              <a:effectLst/>
              <a:latin typeface="Calibri" panose="020F0502020204030204" pitchFamily="34" charset="0"/>
              <a:ea typeface="Calibri" panose="020F0502020204030204" pitchFamily="34" charset="0"/>
            </a:endParaRPr>
          </a:p>
          <a:p>
            <a:pPr rtl="0"/>
            <a:endParaRPr lang="fr-FR" sz="1200" dirty="0">
              <a:solidFill>
                <a:srgbClr val="7CEBFF"/>
              </a:solidFill>
            </a:endParaRPr>
          </a:p>
          <a:p>
            <a:pPr rtl="0"/>
            <a:endParaRPr lang="fr-FR" sz="1200" dirty="0">
              <a:solidFill>
                <a:srgbClr val="7CEBFF"/>
              </a:solidFill>
            </a:endParaRPr>
          </a:p>
        </p:txBody>
      </p:sp>
      <p:sp>
        <p:nvSpPr>
          <p:cNvPr id="8" name="ZoneTexte 7">
            <a:extLst>
              <a:ext uri="{FF2B5EF4-FFF2-40B4-BE49-F238E27FC236}">
                <a16:creationId xmlns:a16="http://schemas.microsoft.com/office/drawing/2014/main" id="{5F084152-229B-3E7B-45FC-DCA8F3B58F59}"/>
              </a:ext>
            </a:extLst>
          </p:cNvPr>
          <p:cNvSpPr txBox="1"/>
          <p:nvPr/>
        </p:nvSpPr>
        <p:spPr>
          <a:xfrm>
            <a:off x="4961933" y="1299844"/>
            <a:ext cx="858957" cy="646331"/>
          </a:xfrm>
          <a:prstGeom prst="rect">
            <a:avLst/>
          </a:prstGeom>
          <a:noFill/>
        </p:spPr>
        <p:txBody>
          <a:bodyPr wrap="square" rtlCol="0">
            <a:spAutoFit/>
          </a:bodyPr>
          <a:lstStyle/>
          <a:p>
            <a:r>
              <a:rPr lang="fr-FR" sz="3600" dirty="0">
                <a:solidFill>
                  <a:schemeClr val="bg1"/>
                </a:solidFill>
                <a:latin typeface="Berlin Sans FB Demi" panose="020E0802020502020306" pitchFamily="34" charset="0"/>
              </a:rPr>
              <a:t>for</a:t>
            </a:r>
          </a:p>
        </p:txBody>
      </p:sp>
      <p:sp>
        <p:nvSpPr>
          <p:cNvPr id="12" name="ZoneTexte 11">
            <a:extLst>
              <a:ext uri="{FF2B5EF4-FFF2-40B4-BE49-F238E27FC236}">
                <a16:creationId xmlns:a16="http://schemas.microsoft.com/office/drawing/2014/main" id="{F5847A69-8618-9D27-EDEE-A0B3EE589471}"/>
              </a:ext>
            </a:extLst>
          </p:cNvPr>
          <p:cNvSpPr txBox="1"/>
          <p:nvPr/>
        </p:nvSpPr>
        <p:spPr>
          <a:xfrm>
            <a:off x="3047260" y="3450740"/>
            <a:ext cx="6094520" cy="369332"/>
          </a:xfrm>
          <a:prstGeom prst="rect">
            <a:avLst/>
          </a:prstGeom>
          <a:noFill/>
        </p:spPr>
        <p:txBody>
          <a:bodyPr wrap="square">
            <a:spAutoFit/>
          </a:bodyPr>
          <a:lstStyle/>
          <a:p>
            <a:endParaRPr lang="fr-FR" dirty="0"/>
          </a:p>
        </p:txBody>
      </p:sp>
      <p:sp>
        <p:nvSpPr>
          <p:cNvPr id="5" name="Espace réservé du numéro de diapositive 4">
            <a:extLst>
              <a:ext uri="{FF2B5EF4-FFF2-40B4-BE49-F238E27FC236}">
                <a16:creationId xmlns:a16="http://schemas.microsoft.com/office/drawing/2014/main" id="{FCD4DEF5-A869-D4B6-4CF1-925664DF1E77}"/>
              </a:ext>
            </a:extLst>
          </p:cNvPr>
          <p:cNvSpPr>
            <a:spLocks noGrp="1"/>
          </p:cNvSpPr>
          <p:nvPr>
            <p:ph type="sldNum" sz="quarter" idx="12"/>
          </p:nvPr>
        </p:nvSpPr>
        <p:spPr>
          <a:xfrm>
            <a:off x="11139490" y="6483217"/>
            <a:ext cx="1052510" cy="365125"/>
          </a:xfrm>
        </p:spPr>
        <p:txBody>
          <a:bodyPr rtlCol="0"/>
          <a:lstStyle/>
          <a:p>
            <a:pPr rtl="0"/>
            <a:fld id="{4950F5D8-22E1-4015-8661-E5B1FD28C2DE}" type="slidenum">
              <a:rPr lang="fr-FR" smtClean="0"/>
              <a:pPr rtl="0"/>
              <a:t>26</a:t>
            </a:fld>
            <a:endParaRPr lang="fr-FR" dirty="0"/>
          </a:p>
        </p:txBody>
      </p:sp>
      <p:sp>
        <p:nvSpPr>
          <p:cNvPr id="9" name="Espace réservé de la date 1">
            <a:extLst>
              <a:ext uri="{FF2B5EF4-FFF2-40B4-BE49-F238E27FC236}">
                <a16:creationId xmlns:a16="http://schemas.microsoft.com/office/drawing/2014/main" id="{31390409-2A9E-2A35-3660-D2A0F22F46F5}"/>
              </a:ext>
            </a:extLst>
          </p:cNvPr>
          <p:cNvSpPr>
            <a:spLocks noGrp="1"/>
          </p:cNvSpPr>
          <p:nvPr>
            <p:ph type="dt" sz="half" idx="10"/>
          </p:nvPr>
        </p:nvSpPr>
        <p:spPr>
          <a:xfrm>
            <a:off x="9792070" y="6483218"/>
            <a:ext cx="1209096" cy="365125"/>
          </a:xfrm>
        </p:spPr>
        <p:txBody>
          <a:bodyPr rtlCol="0"/>
          <a:lstStyle/>
          <a:p>
            <a:pPr rtl="0"/>
            <a:r>
              <a:rPr lang="fr-FR" dirty="0"/>
              <a:t>Cyril BOURGEOIS</a:t>
            </a:r>
          </a:p>
        </p:txBody>
      </p:sp>
      <p:pic>
        <p:nvPicPr>
          <p:cNvPr id="4" name="Picture 2" descr="COVID-19] Santé Publique France et le Ministère de la Santé publient de  nouveaux supports – Centre hospitalier Laborit">
            <a:extLst>
              <a:ext uri="{FF2B5EF4-FFF2-40B4-BE49-F238E27FC236}">
                <a16:creationId xmlns:a16="http://schemas.microsoft.com/office/drawing/2014/main" id="{2F6E90F9-D9BB-16F6-EB89-53E27F3B2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3618" y="365125"/>
            <a:ext cx="4368307" cy="2457171"/>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pied de page 2">
            <a:extLst>
              <a:ext uri="{FF2B5EF4-FFF2-40B4-BE49-F238E27FC236}">
                <a16:creationId xmlns:a16="http://schemas.microsoft.com/office/drawing/2014/main" id="{7A0AC0F4-5D44-055A-BC42-C97180AC219D}"/>
              </a:ext>
            </a:extLst>
          </p:cNvPr>
          <p:cNvSpPr>
            <a:spLocks noGrp="1"/>
          </p:cNvSpPr>
          <p:nvPr>
            <p:ph type="ftr" sz="quarter" idx="11"/>
          </p:nvPr>
        </p:nvSpPr>
        <p:spPr>
          <a:xfrm>
            <a:off x="0" y="0"/>
            <a:ext cx="759336" cy="365125"/>
          </a:xfrm>
        </p:spPr>
        <p:txBody>
          <a:bodyPr rtlCol="0"/>
          <a:lstStyle/>
          <a:p>
            <a:pPr rtl="0"/>
            <a:r>
              <a:rPr lang="fr-FR" dirty="0"/>
              <a:t>26/11/2023</a:t>
            </a:r>
          </a:p>
        </p:txBody>
      </p:sp>
    </p:spTree>
    <p:extLst>
      <p:ext uri="{BB962C8B-B14F-4D97-AF65-F5344CB8AC3E}">
        <p14:creationId xmlns:p14="http://schemas.microsoft.com/office/powerpoint/2010/main" val="2946490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pic>
        <p:nvPicPr>
          <p:cNvPr id="8" name="Espace réservé du contenu 4" descr="Valeurs numérique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e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grpSp>
      <p:sp>
        <p:nvSpPr>
          <p:cNvPr id="2" name="Titr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rtlCol="0" anchor="ctr">
            <a:normAutofit/>
          </a:bodyPr>
          <a:lstStyle/>
          <a:p>
            <a:pPr algn="ctr" rtl="0"/>
            <a:r>
              <a:rPr lang="fr-FR" sz="2400" b="1" dirty="0"/>
              <a:t>Organisation</a:t>
            </a:r>
            <a:r>
              <a:rPr lang="fr-FR" sz="2400" dirty="0"/>
              <a:t> de l’approche</a:t>
            </a:r>
          </a:p>
        </p:txBody>
      </p:sp>
      <p:graphicFrame>
        <p:nvGraphicFramePr>
          <p:cNvPr id="6" name="Espace réservé du contenu 5" descr="Graphique 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687812057"/>
              </p:ext>
            </p:extLst>
          </p:nvPr>
        </p:nvGraphicFramePr>
        <p:xfrm>
          <a:off x="719571" y="2198253"/>
          <a:ext cx="6995124" cy="36527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Espace réservé de la date 1">
            <a:extLst>
              <a:ext uri="{FF2B5EF4-FFF2-40B4-BE49-F238E27FC236}">
                <a16:creationId xmlns:a16="http://schemas.microsoft.com/office/drawing/2014/main" id="{19C11625-F382-6836-85E4-4D2EB26AA7CA}"/>
              </a:ext>
            </a:extLst>
          </p:cNvPr>
          <p:cNvSpPr>
            <a:spLocks noGrp="1"/>
          </p:cNvSpPr>
          <p:nvPr>
            <p:ph type="dt" sz="half" idx="10"/>
          </p:nvPr>
        </p:nvSpPr>
        <p:spPr>
          <a:xfrm>
            <a:off x="9792070" y="6483218"/>
            <a:ext cx="1209096" cy="365125"/>
          </a:xfrm>
        </p:spPr>
        <p:txBody>
          <a:bodyPr rtlCol="0"/>
          <a:lstStyle/>
          <a:p>
            <a:pPr rtl="0"/>
            <a:r>
              <a:rPr lang="fr-FR" dirty="0"/>
              <a:t>Cyril BOURGEOIS</a:t>
            </a:r>
          </a:p>
        </p:txBody>
      </p:sp>
      <p:sp>
        <p:nvSpPr>
          <p:cNvPr id="5" name="Espace réservé du numéro de diapositive 3">
            <a:extLst>
              <a:ext uri="{FF2B5EF4-FFF2-40B4-BE49-F238E27FC236}">
                <a16:creationId xmlns:a16="http://schemas.microsoft.com/office/drawing/2014/main" id="{CD523F1F-3B48-F8F4-0548-CB8F64C45833}"/>
              </a:ext>
            </a:extLst>
          </p:cNvPr>
          <p:cNvSpPr>
            <a:spLocks noGrp="1"/>
          </p:cNvSpPr>
          <p:nvPr>
            <p:ph type="sldNum" sz="quarter" idx="12"/>
          </p:nvPr>
        </p:nvSpPr>
        <p:spPr>
          <a:xfrm>
            <a:off x="11139490" y="6483217"/>
            <a:ext cx="1052510" cy="365125"/>
          </a:xfrm>
        </p:spPr>
        <p:txBody>
          <a:bodyPr rtlCol="0"/>
          <a:lstStyle/>
          <a:p>
            <a:pPr rtl="0"/>
            <a:fld id="{DBA1B0FB-D917-4C8C-928F-313BD683BF39}" type="slidenum">
              <a:rPr lang="fr-FR" smtClean="0"/>
              <a:t>3</a:t>
            </a:fld>
            <a:endParaRPr lang="fr-FR" dirty="0"/>
          </a:p>
        </p:txBody>
      </p:sp>
      <p:sp>
        <p:nvSpPr>
          <p:cNvPr id="9" name="ZoneTexte 8">
            <a:extLst>
              <a:ext uri="{FF2B5EF4-FFF2-40B4-BE49-F238E27FC236}">
                <a16:creationId xmlns:a16="http://schemas.microsoft.com/office/drawing/2014/main" id="{964698D3-06DF-628C-C7B4-2B2F4AB73562}"/>
              </a:ext>
            </a:extLst>
          </p:cNvPr>
          <p:cNvSpPr txBox="1"/>
          <p:nvPr/>
        </p:nvSpPr>
        <p:spPr>
          <a:xfrm>
            <a:off x="792756" y="5937022"/>
            <a:ext cx="6898147" cy="369332"/>
          </a:xfrm>
          <a:prstGeom prst="rect">
            <a:avLst/>
          </a:prstGeom>
          <a:noFill/>
        </p:spPr>
        <p:txBody>
          <a:bodyPr wrap="square">
            <a:spAutoFit/>
          </a:bodyPr>
          <a:lstStyle/>
          <a:p>
            <a:r>
              <a:rPr lang="fr-FR" b="0" i="0" dirty="0">
                <a:solidFill>
                  <a:schemeClr val="bg1"/>
                </a:solidFill>
                <a:effectLst/>
                <a:latin typeface="Inter"/>
              </a:rPr>
              <a:t>+ Synthèse des différentes conclusions sur la faisabilité de votre projet</a:t>
            </a:r>
            <a:endParaRPr lang="fr-FR" dirty="0">
              <a:solidFill>
                <a:schemeClr val="bg1"/>
              </a:solidFill>
            </a:endParaRPr>
          </a:p>
        </p:txBody>
      </p:sp>
      <p:pic>
        <p:nvPicPr>
          <p:cNvPr id="10" name="Picture 2" descr="COVID-19] Santé Publique France et le Ministère de la Santé publient de  nouveaux supports – Centre hospitalier Laborit">
            <a:extLst>
              <a:ext uri="{FF2B5EF4-FFF2-40B4-BE49-F238E27FC236}">
                <a16:creationId xmlns:a16="http://schemas.microsoft.com/office/drawing/2014/main" id="{C62AC296-DE15-2461-6100-C9BE4D4D5B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67358" y="206901"/>
            <a:ext cx="1624643" cy="913861"/>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pied de page 2">
            <a:extLst>
              <a:ext uri="{FF2B5EF4-FFF2-40B4-BE49-F238E27FC236}">
                <a16:creationId xmlns:a16="http://schemas.microsoft.com/office/drawing/2014/main" id="{0A9E30EF-9E54-F9D0-B2ED-1F1D23A69FEE}"/>
              </a:ext>
            </a:extLst>
          </p:cNvPr>
          <p:cNvSpPr>
            <a:spLocks noGrp="1"/>
          </p:cNvSpPr>
          <p:nvPr>
            <p:ph type="ftr" sz="quarter" idx="11"/>
          </p:nvPr>
        </p:nvSpPr>
        <p:spPr>
          <a:xfrm>
            <a:off x="0" y="0"/>
            <a:ext cx="759336" cy="365125"/>
          </a:xfrm>
        </p:spPr>
        <p:txBody>
          <a:bodyPr rtlCol="0"/>
          <a:lstStyle/>
          <a:p>
            <a:pPr rtl="0"/>
            <a:r>
              <a:rPr lang="fr-FR" dirty="0"/>
              <a:t>26/11/2023</a:t>
            </a:r>
          </a:p>
        </p:txBody>
      </p:sp>
    </p:spTree>
    <p:extLst>
      <p:ext uri="{BB962C8B-B14F-4D97-AF65-F5344CB8AC3E}">
        <p14:creationId xmlns:p14="http://schemas.microsoft.com/office/powerpoint/2010/main" val="4209322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A5F794-4E43-E8B4-814F-1C2A5A5A8BA9}"/>
              </a:ext>
            </a:extLst>
          </p:cNvPr>
          <p:cNvSpPr>
            <a:spLocks noGrp="1"/>
          </p:cNvSpPr>
          <p:nvPr>
            <p:ph type="title"/>
          </p:nvPr>
        </p:nvSpPr>
        <p:spPr>
          <a:xfrm>
            <a:off x="2497310" y="921670"/>
            <a:ext cx="6862011" cy="1272971"/>
          </a:xfrm>
        </p:spPr>
        <p:txBody>
          <a:bodyPr>
            <a:normAutofit fontScale="90000"/>
          </a:bodyPr>
          <a:lstStyle/>
          <a:p>
            <a:r>
              <a:rPr lang="fr-FR" sz="2800" b="0" i="0" dirty="0"/>
              <a:t>Présentation de l’idée d’application 1/3</a:t>
            </a:r>
            <a:br>
              <a:rPr lang="fr-FR" sz="2800" noProof="0" dirty="0"/>
            </a:br>
            <a:br>
              <a:rPr lang="fr-FR" dirty="0"/>
            </a:br>
            <a:endParaRPr lang="fr-FR" dirty="0"/>
          </a:p>
        </p:txBody>
      </p:sp>
      <p:sp>
        <p:nvSpPr>
          <p:cNvPr id="3" name="Espace réservé du texte 2">
            <a:extLst>
              <a:ext uri="{FF2B5EF4-FFF2-40B4-BE49-F238E27FC236}">
                <a16:creationId xmlns:a16="http://schemas.microsoft.com/office/drawing/2014/main" id="{5AC837B1-C4A2-9E9C-12D2-C2146983E4E1}"/>
              </a:ext>
            </a:extLst>
          </p:cNvPr>
          <p:cNvSpPr>
            <a:spLocks noGrp="1"/>
          </p:cNvSpPr>
          <p:nvPr>
            <p:ph type="body" idx="41"/>
          </p:nvPr>
        </p:nvSpPr>
        <p:spPr>
          <a:xfrm>
            <a:off x="3785342" y="2341474"/>
            <a:ext cx="2749949" cy="522261"/>
          </a:xfrm>
        </p:spPr>
        <p:txBody>
          <a:bodyPr>
            <a:normAutofit/>
          </a:bodyPr>
          <a:lstStyle/>
          <a:p>
            <a:pPr algn="ctr"/>
            <a:r>
              <a:rPr lang="fr-FR" sz="1100" dirty="0">
                <a:solidFill>
                  <a:schemeClr val="bg1"/>
                </a:solidFill>
              </a:rPr>
              <a:t>Graisses et sucres en cible si on veut mieux manger !</a:t>
            </a:r>
          </a:p>
          <a:p>
            <a:endParaRPr lang="fr-FR" dirty="0"/>
          </a:p>
        </p:txBody>
      </p:sp>
      <p:sp>
        <p:nvSpPr>
          <p:cNvPr id="4" name="Espace réservé du texte 3">
            <a:extLst>
              <a:ext uri="{FF2B5EF4-FFF2-40B4-BE49-F238E27FC236}">
                <a16:creationId xmlns:a16="http://schemas.microsoft.com/office/drawing/2014/main" id="{D0440BD7-3275-7109-89DB-8123D031C8B2}"/>
              </a:ext>
            </a:extLst>
          </p:cNvPr>
          <p:cNvSpPr>
            <a:spLocks noGrp="1"/>
          </p:cNvSpPr>
          <p:nvPr>
            <p:ph type="body" idx="52"/>
          </p:nvPr>
        </p:nvSpPr>
        <p:spPr>
          <a:xfrm>
            <a:off x="7941713" y="2236658"/>
            <a:ext cx="3384430" cy="365947"/>
          </a:xfrm>
        </p:spPr>
        <p:txBody>
          <a:bodyPr anchor="ctr">
            <a:normAutofit fontScale="70000" lnSpcReduction="20000"/>
          </a:bodyPr>
          <a:lstStyle/>
          <a:p>
            <a:pPr algn="ctr"/>
            <a:r>
              <a:rPr lang="fr-FR" sz="1600" dirty="0">
                <a:solidFill>
                  <a:schemeClr val="bg1"/>
                </a:solidFill>
              </a:rPr>
              <a:t>Donc nous allons apporter aux clients une interface simple de décideur éclairé…</a:t>
            </a:r>
          </a:p>
          <a:p>
            <a:pPr algn="ctr"/>
            <a:endParaRPr lang="fr-FR" dirty="0"/>
          </a:p>
        </p:txBody>
      </p:sp>
      <p:pic>
        <p:nvPicPr>
          <p:cNvPr id="8" name="Image 7">
            <a:extLst>
              <a:ext uri="{FF2B5EF4-FFF2-40B4-BE49-F238E27FC236}">
                <a16:creationId xmlns:a16="http://schemas.microsoft.com/office/drawing/2014/main" id="{F7B26D66-F90E-5EAB-F9F6-AAE9DD398797}"/>
              </a:ext>
            </a:extLst>
          </p:cNvPr>
          <p:cNvPicPr>
            <a:picLocks noChangeAspect="1"/>
          </p:cNvPicPr>
          <p:nvPr/>
        </p:nvPicPr>
        <p:blipFill>
          <a:blip r:embed="rId2"/>
          <a:stretch>
            <a:fillRect/>
          </a:stretch>
        </p:blipFill>
        <p:spPr>
          <a:xfrm>
            <a:off x="3690790" y="2552247"/>
            <a:ext cx="3008697" cy="2600462"/>
          </a:xfrm>
          <a:prstGeom prst="rect">
            <a:avLst/>
          </a:prstGeom>
        </p:spPr>
      </p:pic>
      <p:pic>
        <p:nvPicPr>
          <p:cNvPr id="9" name="Image 8">
            <a:extLst>
              <a:ext uri="{FF2B5EF4-FFF2-40B4-BE49-F238E27FC236}">
                <a16:creationId xmlns:a16="http://schemas.microsoft.com/office/drawing/2014/main" id="{3BF24960-D64B-A394-3F16-6DAB5CC3ADB0}"/>
              </a:ext>
            </a:extLst>
          </p:cNvPr>
          <p:cNvPicPr>
            <a:picLocks noChangeAspect="1"/>
          </p:cNvPicPr>
          <p:nvPr/>
        </p:nvPicPr>
        <p:blipFill>
          <a:blip r:embed="rId3"/>
          <a:stretch>
            <a:fillRect/>
          </a:stretch>
        </p:blipFill>
        <p:spPr>
          <a:xfrm>
            <a:off x="8845948" y="2505700"/>
            <a:ext cx="3067817" cy="2982374"/>
          </a:xfrm>
          <a:prstGeom prst="rect">
            <a:avLst/>
          </a:prstGeom>
        </p:spPr>
      </p:pic>
      <p:pic>
        <p:nvPicPr>
          <p:cNvPr id="10" name="Image 9">
            <a:extLst>
              <a:ext uri="{FF2B5EF4-FFF2-40B4-BE49-F238E27FC236}">
                <a16:creationId xmlns:a16="http://schemas.microsoft.com/office/drawing/2014/main" id="{5BBD058B-BC30-7C93-FE2C-2FD8225AE69C}"/>
              </a:ext>
            </a:extLst>
          </p:cNvPr>
          <p:cNvPicPr>
            <a:picLocks noChangeAspect="1"/>
          </p:cNvPicPr>
          <p:nvPr/>
        </p:nvPicPr>
        <p:blipFill>
          <a:blip r:embed="rId4"/>
          <a:stretch>
            <a:fillRect/>
          </a:stretch>
        </p:blipFill>
        <p:spPr>
          <a:xfrm>
            <a:off x="6848320" y="2505700"/>
            <a:ext cx="1997628" cy="2982374"/>
          </a:xfrm>
          <a:prstGeom prst="rect">
            <a:avLst/>
          </a:prstGeom>
        </p:spPr>
      </p:pic>
      <p:sp>
        <p:nvSpPr>
          <p:cNvPr id="11" name="ZoneTexte 10">
            <a:extLst>
              <a:ext uri="{FF2B5EF4-FFF2-40B4-BE49-F238E27FC236}">
                <a16:creationId xmlns:a16="http://schemas.microsoft.com/office/drawing/2014/main" id="{C55A4306-B89F-7EAA-2DAB-150D58E02DD0}"/>
              </a:ext>
            </a:extLst>
          </p:cNvPr>
          <p:cNvSpPr txBox="1"/>
          <p:nvPr/>
        </p:nvSpPr>
        <p:spPr>
          <a:xfrm>
            <a:off x="33001" y="5613164"/>
            <a:ext cx="7814133" cy="646331"/>
          </a:xfrm>
          <a:prstGeom prst="rect">
            <a:avLst/>
          </a:prstGeom>
          <a:noFill/>
        </p:spPr>
        <p:txBody>
          <a:bodyPr wrap="square">
            <a:spAutoFit/>
          </a:bodyPr>
          <a:lstStyle/>
          <a:p>
            <a:r>
              <a:rPr lang="fr-FR" sz="1200" dirty="0">
                <a:solidFill>
                  <a:schemeClr val="bg1"/>
                </a:solidFill>
              </a:rPr>
              <a:t>Le </a:t>
            </a:r>
            <a:r>
              <a:rPr lang="fr-FR" sz="1200" b="1" dirty="0" err="1">
                <a:solidFill>
                  <a:schemeClr val="bg1"/>
                </a:solidFill>
              </a:rPr>
              <a:t>nutri_grade_fr</a:t>
            </a:r>
            <a:r>
              <a:rPr lang="fr-FR" sz="1200" b="1" dirty="0">
                <a:solidFill>
                  <a:schemeClr val="bg1"/>
                </a:solidFill>
              </a:rPr>
              <a:t> </a:t>
            </a:r>
            <a:r>
              <a:rPr lang="fr-FR" sz="1200" dirty="0">
                <a:solidFill>
                  <a:schemeClr val="bg1"/>
                </a:solidFill>
              </a:rPr>
              <a:t>est un </a:t>
            </a:r>
            <a:r>
              <a:rPr lang="fr-FR" sz="1200" b="1" dirty="0">
                <a:solidFill>
                  <a:schemeClr val="bg1"/>
                </a:solidFill>
              </a:rPr>
              <a:t>indice sérieux </a:t>
            </a:r>
            <a:r>
              <a:rPr lang="fr-FR" sz="1200" dirty="0">
                <a:solidFill>
                  <a:schemeClr val="bg1"/>
                </a:solidFill>
              </a:rPr>
              <a:t>obtenu grâce à une </a:t>
            </a:r>
            <a:r>
              <a:rPr lang="fr-FR" sz="1200" dirty="0" err="1">
                <a:solidFill>
                  <a:schemeClr val="bg1"/>
                </a:solidFill>
              </a:rPr>
              <a:t>sègmentation</a:t>
            </a:r>
            <a:r>
              <a:rPr lang="fr-FR" sz="1200" dirty="0">
                <a:solidFill>
                  <a:schemeClr val="bg1"/>
                </a:solidFill>
              </a:rPr>
              <a:t> réalisée par la recherche.</a:t>
            </a:r>
          </a:p>
          <a:p>
            <a:endParaRPr lang="fr-FR" sz="1200" dirty="0">
              <a:solidFill>
                <a:schemeClr val="bg1"/>
              </a:solidFill>
            </a:endParaRPr>
          </a:p>
          <a:p>
            <a:r>
              <a:rPr lang="fr-FR" sz="1200" dirty="0">
                <a:solidFill>
                  <a:schemeClr val="bg1"/>
                </a:solidFill>
              </a:rPr>
              <a:t>Les variables les plus corrélées à une </a:t>
            </a:r>
            <a:r>
              <a:rPr lang="fr-FR" sz="1200" b="1" dirty="0">
                <a:solidFill>
                  <a:schemeClr val="bg1"/>
                </a:solidFill>
              </a:rPr>
              <a:t>baisse</a:t>
            </a:r>
            <a:r>
              <a:rPr lang="fr-FR" sz="1200" dirty="0">
                <a:solidFill>
                  <a:schemeClr val="bg1"/>
                </a:solidFill>
              </a:rPr>
              <a:t> de </a:t>
            </a:r>
            <a:r>
              <a:rPr lang="fr-FR" sz="1200" b="1" dirty="0" err="1">
                <a:solidFill>
                  <a:schemeClr val="bg1"/>
                </a:solidFill>
              </a:rPr>
              <a:t>nutri_grade_fr</a:t>
            </a:r>
            <a:r>
              <a:rPr lang="fr-FR" sz="1200" b="1" dirty="0">
                <a:solidFill>
                  <a:schemeClr val="bg1"/>
                </a:solidFill>
              </a:rPr>
              <a:t> </a:t>
            </a:r>
            <a:r>
              <a:rPr lang="fr-FR" sz="1200" dirty="0">
                <a:solidFill>
                  <a:schemeClr val="bg1"/>
                </a:solidFill>
              </a:rPr>
              <a:t>sont les </a:t>
            </a:r>
            <a:r>
              <a:rPr lang="fr-FR" sz="1200" b="1" dirty="0">
                <a:solidFill>
                  <a:schemeClr val="bg1"/>
                </a:solidFill>
              </a:rPr>
              <a:t>graisses saturées</a:t>
            </a:r>
            <a:r>
              <a:rPr lang="fr-FR" sz="1200" dirty="0">
                <a:solidFill>
                  <a:schemeClr val="bg1"/>
                </a:solidFill>
              </a:rPr>
              <a:t>, les </a:t>
            </a:r>
            <a:r>
              <a:rPr lang="fr-FR" sz="1200" b="1" dirty="0">
                <a:solidFill>
                  <a:schemeClr val="bg1"/>
                </a:solidFill>
              </a:rPr>
              <a:t>graisses</a:t>
            </a:r>
            <a:r>
              <a:rPr lang="fr-FR" sz="1200" dirty="0">
                <a:solidFill>
                  <a:schemeClr val="bg1"/>
                </a:solidFill>
              </a:rPr>
              <a:t> et les </a:t>
            </a:r>
            <a:r>
              <a:rPr lang="fr-FR" sz="1200" b="1" dirty="0">
                <a:solidFill>
                  <a:schemeClr val="bg1"/>
                </a:solidFill>
              </a:rPr>
              <a:t>sucres</a:t>
            </a:r>
            <a:r>
              <a:rPr lang="fr-FR" sz="1200" dirty="0">
                <a:solidFill>
                  <a:schemeClr val="bg1"/>
                </a:solidFill>
              </a:rPr>
              <a:t>…</a:t>
            </a:r>
          </a:p>
        </p:txBody>
      </p:sp>
      <p:pic>
        <p:nvPicPr>
          <p:cNvPr id="12" name="Picture 2" descr="COVID-19] Santé Publique France et le Ministère de la Santé publient de  nouveaux supports – Centre hospitalier Laborit">
            <a:extLst>
              <a:ext uri="{FF2B5EF4-FFF2-40B4-BE49-F238E27FC236}">
                <a16:creationId xmlns:a16="http://schemas.microsoft.com/office/drawing/2014/main" id="{8CB8F6E1-3E1A-725B-C462-DA629D82D4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39489" y="449695"/>
            <a:ext cx="1052511" cy="592037"/>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0A8233A5-E376-A4FA-BB7F-4A34BE424F26}"/>
              </a:ext>
            </a:extLst>
          </p:cNvPr>
          <p:cNvSpPr txBox="1"/>
          <p:nvPr/>
        </p:nvSpPr>
        <p:spPr>
          <a:xfrm>
            <a:off x="8951964" y="5544285"/>
            <a:ext cx="3067817" cy="253916"/>
          </a:xfrm>
          <a:prstGeom prst="rect">
            <a:avLst/>
          </a:prstGeom>
          <a:noFill/>
        </p:spPr>
        <p:txBody>
          <a:bodyPr wrap="square" rtlCol="0">
            <a:spAutoFit/>
          </a:bodyPr>
          <a:lstStyle/>
          <a:p>
            <a:r>
              <a:rPr lang="fr-FR" sz="1050" dirty="0">
                <a:solidFill>
                  <a:schemeClr val="bg1"/>
                </a:solidFill>
              </a:rPr>
              <a:t>MVP prototype d’affichage V1.0 pour scanne d’article</a:t>
            </a:r>
          </a:p>
        </p:txBody>
      </p:sp>
      <p:sp>
        <p:nvSpPr>
          <p:cNvPr id="14" name="ZoneTexte 13">
            <a:extLst>
              <a:ext uri="{FF2B5EF4-FFF2-40B4-BE49-F238E27FC236}">
                <a16:creationId xmlns:a16="http://schemas.microsoft.com/office/drawing/2014/main" id="{AC0E5547-0ECA-95DE-241C-EF0E5A2EB67D}"/>
              </a:ext>
            </a:extLst>
          </p:cNvPr>
          <p:cNvSpPr txBox="1"/>
          <p:nvPr/>
        </p:nvSpPr>
        <p:spPr>
          <a:xfrm>
            <a:off x="2657155" y="6320369"/>
            <a:ext cx="7375911" cy="461665"/>
          </a:xfrm>
          <a:prstGeom prst="rect">
            <a:avLst/>
          </a:prstGeom>
          <a:noFill/>
        </p:spPr>
        <p:txBody>
          <a:bodyPr wrap="square">
            <a:spAutoFit/>
          </a:bodyPr>
          <a:lstStyle/>
          <a:p>
            <a:r>
              <a:rPr lang="fr-FR" sz="2400" dirty="0">
                <a:solidFill>
                  <a:srgbClr val="FFC000"/>
                </a:solidFill>
              </a:rPr>
              <a:t>« Faîtes-vous un meilleur choix avec ou sans cet outils ? »</a:t>
            </a:r>
          </a:p>
        </p:txBody>
      </p:sp>
      <p:sp>
        <p:nvSpPr>
          <p:cNvPr id="5" name="ZoneTexte 4">
            <a:extLst>
              <a:ext uri="{FF2B5EF4-FFF2-40B4-BE49-F238E27FC236}">
                <a16:creationId xmlns:a16="http://schemas.microsoft.com/office/drawing/2014/main" id="{11744DFF-F2D2-5F19-471C-D6B92ECEE03E}"/>
              </a:ext>
            </a:extLst>
          </p:cNvPr>
          <p:cNvSpPr txBox="1"/>
          <p:nvPr/>
        </p:nvSpPr>
        <p:spPr>
          <a:xfrm>
            <a:off x="10401326" y="23122"/>
            <a:ext cx="1849635" cy="369332"/>
          </a:xfrm>
          <a:prstGeom prst="rect">
            <a:avLst/>
          </a:prstGeom>
          <a:noFill/>
        </p:spPr>
        <p:txBody>
          <a:bodyPr wrap="square">
            <a:spAutoFit/>
          </a:bodyPr>
          <a:lstStyle/>
          <a:p>
            <a:r>
              <a:rPr lang="fr-FR" sz="1800" noProof="0" dirty="0">
                <a:solidFill>
                  <a:schemeClr val="accent4"/>
                </a:solidFill>
              </a:rPr>
              <a:t>Idée d’application</a:t>
            </a:r>
            <a:endParaRPr lang="fr-FR" dirty="0">
              <a:solidFill>
                <a:schemeClr val="accent4"/>
              </a:solidFill>
            </a:endParaRPr>
          </a:p>
        </p:txBody>
      </p:sp>
      <p:sp>
        <p:nvSpPr>
          <p:cNvPr id="6" name="Espace réservé de la date 1">
            <a:extLst>
              <a:ext uri="{FF2B5EF4-FFF2-40B4-BE49-F238E27FC236}">
                <a16:creationId xmlns:a16="http://schemas.microsoft.com/office/drawing/2014/main" id="{CC16DF7C-EC62-A0AF-5BAA-516CD5FF9914}"/>
              </a:ext>
            </a:extLst>
          </p:cNvPr>
          <p:cNvSpPr txBox="1">
            <a:spLocks/>
          </p:cNvSpPr>
          <p:nvPr/>
        </p:nvSpPr>
        <p:spPr>
          <a:xfrm>
            <a:off x="9792070" y="6483218"/>
            <a:ext cx="1209096" cy="365125"/>
          </a:xfrm>
          <a:prstGeom prst="rect">
            <a:avLst/>
          </a:prstGeom>
        </p:spPr>
        <p:txBody>
          <a:bodyPr vert="horz" lIns="91440" tIns="45720" rIns="91440" bIns="45720" rtlCol="0" anchor="ctr"/>
          <a:lstStyle>
            <a:defPPr rtl="0">
              <a:defRPr lang="fr-FR"/>
            </a:defPPr>
            <a:lvl1pPr marL="0" algn="r" defTabSz="457200" rtl="0" eaLnBrk="1" latinLnBrk="0" hangingPunct="1">
              <a:defRPr sz="900" kern="120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t>Cyril BOURGEOIS</a:t>
            </a:r>
          </a:p>
        </p:txBody>
      </p:sp>
      <p:sp>
        <p:nvSpPr>
          <p:cNvPr id="7" name="Espace réservé du numéro de diapositive 3">
            <a:extLst>
              <a:ext uri="{FF2B5EF4-FFF2-40B4-BE49-F238E27FC236}">
                <a16:creationId xmlns:a16="http://schemas.microsoft.com/office/drawing/2014/main" id="{077EB39F-7956-EE7F-83EB-437FD58ADA23}"/>
              </a:ext>
            </a:extLst>
          </p:cNvPr>
          <p:cNvSpPr>
            <a:spLocks noGrp="1"/>
          </p:cNvSpPr>
          <p:nvPr>
            <p:ph type="sldNum" sz="quarter" idx="12"/>
          </p:nvPr>
        </p:nvSpPr>
        <p:spPr>
          <a:xfrm>
            <a:off x="11139490" y="6483217"/>
            <a:ext cx="1052510" cy="365125"/>
          </a:xfrm>
        </p:spPr>
        <p:txBody>
          <a:bodyPr rtlCol="0"/>
          <a:lstStyle/>
          <a:p>
            <a:pPr rtl="0"/>
            <a:fld id="{DBA1B0FB-D917-4C8C-928F-313BD683BF39}" type="slidenum">
              <a:rPr lang="fr-FR" smtClean="0"/>
              <a:t>4</a:t>
            </a:fld>
            <a:endParaRPr lang="fr-FR" dirty="0"/>
          </a:p>
        </p:txBody>
      </p:sp>
      <p:sp>
        <p:nvSpPr>
          <p:cNvPr id="16" name="ZoneTexte 15">
            <a:extLst>
              <a:ext uri="{FF2B5EF4-FFF2-40B4-BE49-F238E27FC236}">
                <a16:creationId xmlns:a16="http://schemas.microsoft.com/office/drawing/2014/main" id="{2D232556-EA30-B234-D707-66E8E56A3752}"/>
              </a:ext>
            </a:extLst>
          </p:cNvPr>
          <p:cNvSpPr txBox="1"/>
          <p:nvPr/>
        </p:nvSpPr>
        <p:spPr>
          <a:xfrm>
            <a:off x="69325" y="2003688"/>
            <a:ext cx="3716017" cy="369332"/>
          </a:xfrm>
          <a:prstGeom prst="rect">
            <a:avLst/>
          </a:prstGeom>
          <a:noFill/>
        </p:spPr>
        <p:txBody>
          <a:bodyPr wrap="square">
            <a:spAutoFit/>
          </a:bodyPr>
          <a:lstStyle/>
          <a:p>
            <a:pPr algn="ctr"/>
            <a:r>
              <a:rPr lang="fr-FR" dirty="0">
                <a:solidFill>
                  <a:schemeClr val="bg1"/>
                </a:solidFill>
              </a:rPr>
              <a:t>Plusieurs types d’utilisation possibles !</a:t>
            </a:r>
            <a:endParaRPr lang="fr-FR" sz="1800" dirty="0">
              <a:solidFill>
                <a:schemeClr val="bg1"/>
              </a:solidFill>
            </a:endParaRPr>
          </a:p>
        </p:txBody>
      </p:sp>
      <p:pic>
        <p:nvPicPr>
          <p:cNvPr id="20" name="Image 19">
            <a:extLst>
              <a:ext uri="{FF2B5EF4-FFF2-40B4-BE49-F238E27FC236}">
                <a16:creationId xmlns:a16="http://schemas.microsoft.com/office/drawing/2014/main" id="{3031E401-9D08-0B54-6001-8563E7B14E4F}"/>
              </a:ext>
            </a:extLst>
          </p:cNvPr>
          <p:cNvPicPr>
            <a:picLocks noChangeAspect="1"/>
          </p:cNvPicPr>
          <p:nvPr/>
        </p:nvPicPr>
        <p:blipFill>
          <a:blip r:embed="rId6"/>
          <a:stretch>
            <a:fillRect/>
          </a:stretch>
        </p:blipFill>
        <p:spPr>
          <a:xfrm>
            <a:off x="1973478" y="2461022"/>
            <a:ext cx="1404283" cy="1404283"/>
          </a:xfrm>
          <a:prstGeom prst="ellipse">
            <a:avLst/>
          </a:prstGeom>
          <a:ln>
            <a:noFill/>
          </a:ln>
          <a:effectLst>
            <a:softEdge rad="112500"/>
          </a:effectLst>
        </p:spPr>
      </p:pic>
      <p:pic>
        <p:nvPicPr>
          <p:cNvPr id="27" name="Image 26">
            <a:extLst>
              <a:ext uri="{FF2B5EF4-FFF2-40B4-BE49-F238E27FC236}">
                <a16:creationId xmlns:a16="http://schemas.microsoft.com/office/drawing/2014/main" id="{1724035D-FFDD-FC18-8E7A-0C681D5EC54F}"/>
              </a:ext>
            </a:extLst>
          </p:cNvPr>
          <p:cNvPicPr>
            <a:picLocks noChangeAspect="1"/>
          </p:cNvPicPr>
          <p:nvPr/>
        </p:nvPicPr>
        <p:blipFill>
          <a:blip r:embed="rId7"/>
          <a:stretch>
            <a:fillRect/>
          </a:stretch>
        </p:blipFill>
        <p:spPr>
          <a:xfrm>
            <a:off x="1962678" y="4044982"/>
            <a:ext cx="1388955" cy="1388955"/>
          </a:xfrm>
          <a:prstGeom prst="ellipse">
            <a:avLst/>
          </a:prstGeom>
          <a:ln>
            <a:noFill/>
          </a:ln>
          <a:effectLst>
            <a:softEdge rad="112500"/>
          </a:effectLst>
        </p:spPr>
      </p:pic>
      <p:sp>
        <p:nvSpPr>
          <p:cNvPr id="28" name="ZoneTexte 27">
            <a:extLst>
              <a:ext uri="{FF2B5EF4-FFF2-40B4-BE49-F238E27FC236}">
                <a16:creationId xmlns:a16="http://schemas.microsoft.com/office/drawing/2014/main" id="{578B30BC-9058-F483-78A9-C7891A62B15B}"/>
              </a:ext>
            </a:extLst>
          </p:cNvPr>
          <p:cNvSpPr txBox="1"/>
          <p:nvPr/>
        </p:nvSpPr>
        <p:spPr>
          <a:xfrm>
            <a:off x="56776" y="2492221"/>
            <a:ext cx="2001328" cy="338554"/>
          </a:xfrm>
          <a:prstGeom prst="rect">
            <a:avLst/>
          </a:prstGeom>
          <a:noFill/>
        </p:spPr>
        <p:txBody>
          <a:bodyPr wrap="square" rtlCol="0">
            <a:spAutoFit/>
          </a:bodyPr>
          <a:lstStyle/>
          <a:p>
            <a:r>
              <a:rPr lang="fr-FR" sz="1600" dirty="0">
                <a:solidFill>
                  <a:srgbClr val="FFC000"/>
                </a:solidFill>
              </a:rPr>
              <a:t>Au scanne d’article…</a:t>
            </a:r>
          </a:p>
        </p:txBody>
      </p:sp>
      <p:sp>
        <p:nvSpPr>
          <p:cNvPr id="29" name="ZoneTexte 28">
            <a:extLst>
              <a:ext uri="{FF2B5EF4-FFF2-40B4-BE49-F238E27FC236}">
                <a16:creationId xmlns:a16="http://schemas.microsoft.com/office/drawing/2014/main" id="{F5D9480C-C08B-7CCF-7695-E9592785F604}"/>
              </a:ext>
            </a:extLst>
          </p:cNvPr>
          <p:cNvSpPr txBox="1"/>
          <p:nvPr/>
        </p:nvSpPr>
        <p:spPr>
          <a:xfrm>
            <a:off x="-27850" y="4074311"/>
            <a:ext cx="2001328" cy="584775"/>
          </a:xfrm>
          <a:prstGeom prst="rect">
            <a:avLst/>
          </a:prstGeom>
          <a:noFill/>
        </p:spPr>
        <p:txBody>
          <a:bodyPr wrap="square" rtlCol="0">
            <a:spAutoFit/>
          </a:bodyPr>
          <a:lstStyle/>
          <a:p>
            <a:pPr algn="ctr"/>
            <a:r>
              <a:rPr lang="fr-FR" sz="1600" dirty="0">
                <a:solidFill>
                  <a:srgbClr val="FFC000"/>
                </a:solidFill>
              </a:rPr>
              <a:t>En photographiant sa liste de courses…</a:t>
            </a:r>
          </a:p>
        </p:txBody>
      </p:sp>
      <p:sp>
        <p:nvSpPr>
          <p:cNvPr id="30" name="Espace réservé du pied de page 2">
            <a:extLst>
              <a:ext uri="{FF2B5EF4-FFF2-40B4-BE49-F238E27FC236}">
                <a16:creationId xmlns:a16="http://schemas.microsoft.com/office/drawing/2014/main" id="{D7A924F7-F0A4-2712-BC4A-03D61C3F45D7}"/>
              </a:ext>
            </a:extLst>
          </p:cNvPr>
          <p:cNvSpPr>
            <a:spLocks noGrp="1"/>
          </p:cNvSpPr>
          <p:nvPr>
            <p:ph type="ftr" sz="quarter" idx="11"/>
          </p:nvPr>
        </p:nvSpPr>
        <p:spPr>
          <a:xfrm>
            <a:off x="0" y="0"/>
            <a:ext cx="759336" cy="365125"/>
          </a:xfrm>
        </p:spPr>
        <p:txBody>
          <a:bodyPr rtlCol="0"/>
          <a:lstStyle/>
          <a:p>
            <a:pPr rtl="0"/>
            <a:r>
              <a:rPr lang="fr-FR" dirty="0"/>
              <a:t>26/11/2023</a:t>
            </a:r>
          </a:p>
        </p:txBody>
      </p:sp>
    </p:spTree>
    <p:extLst>
      <p:ext uri="{BB962C8B-B14F-4D97-AF65-F5344CB8AC3E}">
        <p14:creationId xmlns:p14="http://schemas.microsoft.com/office/powerpoint/2010/main" val="1443254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415C43-91D7-4EE6-843E-EA2527BA6E2B}"/>
              </a:ext>
            </a:extLst>
          </p:cNvPr>
          <p:cNvSpPr>
            <a:spLocks noGrp="1"/>
          </p:cNvSpPr>
          <p:nvPr>
            <p:ph type="title"/>
          </p:nvPr>
        </p:nvSpPr>
        <p:spPr>
          <a:xfrm>
            <a:off x="2549969" y="1088175"/>
            <a:ext cx="6323161" cy="657211"/>
          </a:xfrm>
        </p:spPr>
        <p:txBody>
          <a:bodyPr rtlCol="0">
            <a:normAutofit fontScale="90000"/>
          </a:bodyPr>
          <a:lstStyle/>
          <a:p>
            <a:br>
              <a:rPr lang="fr-FR" sz="2800" noProof="0" dirty="0"/>
            </a:br>
            <a:br>
              <a:rPr lang="fr-FR" dirty="0"/>
            </a:br>
            <a:endParaRPr lang="fr-FR" dirty="0"/>
          </a:p>
        </p:txBody>
      </p:sp>
      <p:sp>
        <p:nvSpPr>
          <p:cNvPr id="5" name="Espace réservé du numéro de diapositive 4">
            <a:extLst>
              <a:ext uri="{FF2B5EF4-FFF2-40B4-BE49-F238E27FC236}">
                <a16:creationId xmlns:a16="http://schemas.microsoft.com/office/drawing/2014/main" id="{22BBFA8E-1B62-49E5-859F-CAD1A3785A05}"/>
              </a:ext>
            </a:extLst>
          </p:cNvPr>
          <p:cNvSpPr>
            <a:spLocks noGrp="1"/>
          </p:cNvSpPr>
          <p:nvPr>
            <p:ph type="sldNum" sz="quarter" idx="12"/>
          </p:nvPr>
        </p:nvSpPr>
        <p:spPr>
          <a:xfrm>
            <a:off x="11139490" y="6492875"/>
            <a:ext cx="1052510" cy="365125"/>
          </a:xfrm>
        </p:spPr>
        <p:txBody>
          <a:bodyPr rtlCol="0"/>
          <a:lstStyle/>
          <a:p>
            <a:pPr rtl="0"/>
            <a:fld id="{4950F5D8-22E1-4015-8661-E5B1FD28C2DE}" type="slidenum">
              <a:rPr lang="fr-FR" smtClean="0"/>
              <a:pPr rtl="0"/>
              <a:t>5</a:t>
            </a:fld>
            <a:endParaRPr lang="fr-FR" dirty="0"/>
          </a:p>
        </p:txBody>
      </p:sp>
      <p:sp>
        <p:nvSpPr>
          <p:cNvPr id="6" name="Espace réservé de la date 1">
            <a:extLst>
              <a:ext uri="{FF2B5EF4-FFF2-40B4-BE49-F238E27FC236}">
                <a16:creationId xmlns:a16="http://schemas.microsoft.com/office/drawing/2014/main" id="{32F5E94B-3391-BBBA-0A99-8C9F52F58E75}"/>
              </a:ext>
            </a:extLst>
          </p:cNvPr>
          <p:cNvSpPr txBox="1">
            <a:spLocks/>
          </p:cNvSpPr>
          <p:nvPr/>
        </p:nvSpPr>
        <p:spPr>
          <a:xfrm>
            <a:off x="9792070" y="6483218"/>
            <a:ext cx="1209096" cy="365125"/>
          </a:xfrm>
          <a:prstGeom prst="rect">
            <a:avLst/>
          </a:prstGeom>
        </p:spPr>
        <p:txBody>
          <a:bodyPr vert="horz" lIns="91440" tIns="45720" rIns="91440" bIns="45720" rtlCol="0" anchor="ctr"/>
          <a:lstStyle>
            <a:defPPr rtl="0">
              <a:defRPr lang="fr-FR"/>
            </a:defPPr>
            <a:lvl1pPr marL="0" algn="r" defTabSz="457200" rtl="0" eaLnBrk="1" latinLnBrk="0" hangingPunct="1">
              <a:defRPr sz="900" kern="120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t>Cyril BOURGEOIS</a:t>
            </a:r>
          </a:p>
        </p:txBody>
      </p:sp>
      <p:sp>
        <p:nvSpPr>
          <p:cNvPr id="3" name="Titre 1">
            <a:extLst>
              <a:ext uri="{FF2B5EF4-FFF2-40B4-BE49-F238E27FC236}">
                <a16:creationId xmlns:a16="http://schemas.microsoft.com/office/drawing/2014/main" id="{85B804A2-2F1E-00FC-CD21-29E555819F11}"/>
              </a:ext>
            </a:extLst>
          </p:cNvPr>
          <p:cNvSpPr txBox="1">
            <a:spLocks/>
          </p:cNvSpPr>
          <p:nvPr/>
        </p:nvSpPr>
        <p:spPr>
          <a:xfrm>
            <a:off x="2549969" y="976420"/>
            <a:ext cx="6862011" cy="1272971"/>
          </a:xfrm>
          <a:prstGeom prst="rect">
            <a:avLst/>
          </a:prstGeom>
        </p:spPr>
        <p:txBody>
          <a:bodyPr vert="horz" lIns="0" tIns="0" rIns="0" bIns="0" rtlCol="0" anchor="b" anchorCtr="0">
            <a:normAutofit fontScale="900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Présentation de l’idée d’application 2/3</a:t>
            </a:r>
            <a:br>
              <a:rPr lang="fr-FR" dirty="0"/>
            </a:br>
            <a:br>
              <a:rPr lang="fr-FR" dirty="0"/>
            </a:br>
            <a:endParaRPr lang="fr-FR" dirty="0"/>
          </a:p>
        </p:txBody>
      </p:sp>
      <p:pic>
        <p:nvPicPr>
          <p:cNvPr id="7" name="Image 6">
            <a:extLst>
              <a:ext uri="{FF2B5EF4-FFF2-40B4-BE49-F238E27FC236}">
                <a16:creationId xmlns:a16="http://schemas.microsoft.com/office/drawing/2014/main" id="{13E497DF-6277-8582-050D-6F5C500DC927}"/>
              </a:ext>
            </a:extLst>
          </p:cNvPr>
          <p:cNvPicPr>
            <a:picLocks noChangeAspect="1"/>
          </p:cNvPicPr>
          <p:nvPr/>
        </p:nvPicPr>
        <p:blipFill>
          <a:blip r:embed="rId3"/>
          <a:stretch>
            <a:fillRect/>
          </a:stretch>
        </p:blipFill>
        <p:spPr>
          <a:xfrm>
            <a:off x="146413" y="2629074"/>
            <a:ext cx="1997628" cy="2982374"/>
          </a:xfrm>
          <a:prstGeom prst="rect">
            <a:avLst/>
          </a:prstGeom>
        </p:spPr>
      </p:pic>
      <p:pic>
        <p:nvPicPr>
          <p:cNvPr id="8" name="Image 7">
            <a:extLst>
              <a:ext uri="{FF2B5EF4-FFF2-40B4-BE49-F238E27FC236}">
                <a16:creationId xmlns:a16="http://schemas.microsoft.com/office/drawing/2014/main" id="{F9DF84BF-47FD-AA54-4A28-BE008CD3265A}"/>
              </a:ext>
            </a:extLst>
          </p:cNvPr>
          <p:cNvPicPr>
            <a:picLocks noChangeAspect="1"/>
          </p:cNvPicPr>
          <p:nvPr/>
        </p:nvPicPr>
        <p:blipFill>
          <a:blip r:embed="rId4"/>
          <a:stretch>
            <a:fillRect/>
          </a:stretch>
        </p:blipFill>
        <p:spPr>
          <a:xfrm>
            <a:off x="8995860" y="2783325"/>
            <a:ext cx="3067817" cy="2982374"/>
          </a:xfrm>
          <a:prstGeom prst="rect">
            <a:avLst/>
          </a:prstGeom>
        </p:spPr>
      </p:pic>
      <p:sp>
        <p:nvSpPr>
          <p:cNvPr id="10" name="ZoneTexte 9">
            <a:extLst>
              <a:ext uri="{FF2B5EF4-FFF2-40B4-BE49-F238E27FC236}">
                <a16:creationId xmlns:a16="http://schemas.microsoft.com/office/drawing/2014/main" id="{34753DCB-9C9D-AA01-6C7E-3122F029EFB1}"/>
              </a:ext>
            </a:extLst>
          </p:cNvPr>
          <p:cNvSpPr txBox="1"/>
          <p:nvPr/>
        </p:nvSpPr>
        <p:spPr>
          <a:xfrm>
            <a:off x="2188933" y="2562216"/>
            <a:ext cx="6862011" cy="646331"/>
          </a:xfrm>
          <a:prstGeom prst="rect">
            <a:avLst/>
          </a:prstGeom>
          <a:noFill/>
        </p:spPr>
        <p:txBody>
          <a:bodyPr wrap="square">
            <a:spAutoFit/>
          </a:bodyPr>
          <a:lstStyle/>
          <a:p>
            <a:r>
              <a:rPr lang="fr-FR" sz="1200" dirty="0">
                <a:solidFill>
                  <a:schemeClr val="bg1"/>
                </a:solidFill>
              </a:rPr>
              <a:t>Si le client clique sur le graphique de gauche nous pourrions lui proposer soit :</a:t>
            </a:r>
          </a:p>
          <a:p>
            <a:r>
              <a:rPr lang="fr-FR" sz="1200" dirty="0">
                <a:solidFill>
                  <a:schemeClr val="bg1"/>
                </a:solidFill>
              </a:rPr>
              <a:t>=&gt; Un système de recherche ou de mots-clés pour qu’il puisse choisir qu’est ce qui lui plait dans le produit.</a:t>
            </a:r>
          </a:p>
          <a:p>
            <a:r>
              <a:rPr lang="fr-FR" sz="1200" dirty="0">
                <a:solidFill>
                  <a:schemeClr val="bg1"/>
                </a:solidFill>
              </a:rPr>
              <a:t>Par exemple [« Cookies »] et [« Chocolat »] et lui présenter des recommandations de produits. </a:t>
            </a:r>
          </a:p>
        </p:txBody>
      </p:sp>
      <p:pic>
        <p:nvPicPr>
          <p:cNvPr id="12" name="Image 11">
            <a:extLst>
              <a:ext uri="{FF2B5EF4-FFF2-40B4-BE49-F238E27FC236}">
                <a16:creationId xmlns:a16="http://schemas.microsoft.com/office/drawing/2014/main" id="{9B4C9D73-DE09-8B0F-104E-7FA0553AF0DE}"/>
              </a:ext>
            </a:extLst>
          </p:cNvPr>
          <p:cNvPicPr>
            <a:picLocks noChangeAspect="1"/>
          </p:cNvPicPr>
          <p:nvPr/>
        </p:nvPicPr>
        <p:blipFill>
          <a:blip r:embed="rId5"/>
          <a:stretch>
            <a:fillRect/>
          </a:stretch>
        </p:blipFill>
        <p:spPr>
          <a:xfrm>
            <a:off x="3052393" y="3585970"/>
            <a:ext cx="1428949" cy="1648055"/>
          </a:xfrm>
          <a:prstGeom prst="rect">
            <a:avLst/>
          </a:prstGeom>
        </p:spPr>
      </p:pic>
      <p:pic>
        <p:nvPicPr>
          <p:cNvPr id="15" name="Image 14">
            <a:extLst>
              <a:ext uri="{FF2B5EF4-FFF2-40B4-BE49-F238E27FC236}">
                <a16:creationId xmlns:a16="http://schemas.microsoft.com/office/drawing/2014/main" id="{500CDC59-B727-1F80-A80F-8F270FDF21C2}"/>
              </a:ext>
            </a:extLst>
          </p:cNvPr>
          <p:cNvPicPr>
            <a:picLocks noChangeAspect="1"/>
          </p:cNvPicPr>
          <p:nvPr/>
        </p:nvPicPr>
        <p:blipFill>
          <a:blip r:embed="rId6"/>
          <a:stretch>
            <a:fillRect/>
          </a:stretch>
        </p:blipFill>
        <p:spPr>
          <a:xfrm>
            <a:off x="4571077" y="3585970"/>
            <a:ext cx="1409897" cy="1686160"/>
          </a:xfrm>
          <a:prstGeom prst="rect">
            <a:avLst/>
          </a:prstGeom>
        </p:spPr>
      </p:pic>
      <p:pic>
        <p:nvPicPr>
          <p:cNvPr id="21" name="Image 20">
            <a:extLst>
              <a:ext uri="{FF2B5EF4-FFF2-40B4-BE49-F238E27FC236}">
                <a16:creationId xmlns:a16="http://schemas.microsoft.com/office/drawing/2014/main" id="{E8F52293-59D8-AACC-E649-E146AF3AC907}"/>
              </a:ext>
            </a:extLst>
          </p:cNvPr>
          <p:cNvPicPr>
            <a:picLocks noChangeAspect="1"/>
          </p:cNvPicPr>
          <p:nvPr/>
        </p:nvPicPr>
        <p:blipFill>
          <a:blip r:embed="rId7"/>
          <a:stretch>
            <a:fillRect/>
          </a:stretch>
        </p:blipFill>
        <p:spPr>
          <a:xfrm>
            <a:off x="3781157" y="3850752"/>
            <a:ext cx="1400370" cy="1686160"/>
          </a:xfrm>
          <a:prstGeom prst="rect">
            <a:avLst/>
          </a:prstGeom>
        </p:spPr>
      </p:pic>
      <p:sp>
        <p:nvSpPr>
          <p:cNvPr id="31" name="Flèche : courbe vers le haut 30">
            <a:extLst>
              <a:ext uri="{FF2B5EF4-FFF2-40B4-BE49-F238E27FC236}">
                <a16:creationId xmlns:a16="http://schemas.microsoft.com/office/drawing/2014/main" id="{453F5C20-B9E5-B3E7-89BF-41C1B19FDF5B}"/>
              </a:ext>
            </a:extLst>
          </p:cNvPr>
          <p:cNvSpPr/>
          <p:nvPr/>
        </p:nvSpPr>
        <p:spPr>
          <a:xfrm>
            <a:off x="3453891" y="4540610"/>
            <a:ext cx="2144638" cy="7315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ZoneTexte 34">
            <a:extLst>
              <a:ext uri="{FF2B5EF4-FFF2-40B4-BE49-F238E27FC236}">
                <a16:creationId xmlns:a16="http://schemas.microsoft.com/office/drawing/2014/main" id="{F0FC91B6-3298-08FF-B546-77E819585100}"/>
              </a:ext>
            </a:extLst>
          </p:cNvPr>
          <p:cNvSpPr txBox="1"/>
          <p:nvPr/>
        </p:nvSpPr>
        <p:spPr>
          <a:xfrm>
            <a:off x="2391831" y="5611448"/>
            <a:ext cx="4179021" cy="830997"/>
          </a:xfrm>
          <a:prstGeom prst="rect">
            <a:avLst/>
          </a:prstGeom>
          <a:noFill/>
        </p:spPr>
        <p:txBody>
          <a:bodyPr wrap="square">
            <a:spAutoFit/>
          </a:bodyPr>
          <a:lstStyle/>
          <a:p>
            <a:r>
              <a:rPr lang="fr-FR" sz="1200" dirty="0">
                <a:solidFill>
                  <a:schemeClr val="bg1"/>
                </a:solidFill>
              </a:rPr>
              <a:t>Exemple d’un système de recommandation « scrollable » ou le client pourrait « swapper » les produits selon ses critères à lui !</a:t>
            </a:r>
          </a:p>
          <a:p>
            <a:r>
              <a:rPr lang="fr-FR" sz="1200" dirty="0">
                <a:solidFill>
                  <a:schemeClr val="bg1"/>
                </a:solidFill>
              </a:rPr>
              <a:t>On peut même imaginer détecter l’enseigne/magasin dans lequel il se trouve et isoler les produits achetables là où il est !</a:t>
            </a:r>
          </a:p>
        </p:txBody>
      </p:sp>
      <p:sp>
        <p:nvSpPr>
          <p:cNvPr id="36" name="ZoneTexte 35">
            <a:extLst>
              <a:ext uri="{FF2B5EF4-FFF2-40B4-BE49-F238E27FC236}">
                <a16:creationId xmlns:a16="http://schemas.microsoft.com/office/drawing/2014/main" id="{17D4C28C-7658-CDDE-E2F5-708EEBBEA59E}"/>
              </a:ext>
            </a:extLst>
          </p:cNvPr>
          <p:cNvSpPr txBox="1"/>
          <p:nvPr/>
        </p:nvSpPr>
        <p:spPr>
          <a:xfrm>
            <a:off x="6570853" y="5843597"/>
            <a:ext cx="5621148" cy="646331"/>
          </a:xfrm>
          <a:prstGeom prst="rect">
            <a:avLst/>
          </a:prstGeom>
          <a:noFill/>
        </p:spPr>
        <p:txBody>
          <a:bodyPr wrap="square">
            <a:spAutoFit/>
          </a:bodyPr>
          <a:lstStyle/>
          <a:p>
            <a:r>
              <a:rPr lang="fr-FR" sz="1200" dirty="0">
                <a:solidFill>
                  <a:schemeClr val="bg1"/>
                </a:solidFill>
              </a:rPr>
              <a:t>Si le client clique sur le graphique ci-dessus on pourrait lui proposer de naviguer parmi les produits de catégorie similaires du « </a:t>
            </a:r>
            <a:r>
              <a:rPr lang="fr-FR" sz="1200" dirty="0" err="1">
                <a:solidFill>
                  <a:schemeClr val="bg1"/>
                </a:solidFill>
              </a:rPr>
              <a:t>nutri_grade_fr</a:t>
            </a:r>
            <a:r>
              <a:rPr lang="fr-FR" sz="1200" dirty="0">
                <a:solidFill>
                  <a:schemeClr val="bg1"/>
                </a:solidFill>
              </a:rPr>
              <a:t> » sur lequel il a cliqué…</a:t>
            </a:r>
            <a:br>
              <a:rPr lang="fr-FR" sz="1200" dirty="0">
                <a:solidFill>
                  <a:schemeClr val="bg1"/>
                </a:solidFill>
              </a:rPr>
            </a:br>
            <a:r>
              <a:rPr lang="fr-FR" sz="1200" dirty="0">
                <a:solidFill>
                  <a:schemeClr val="bg1"/>
                </a:solidFill>
              </a:rPr>
              <a:t>Cela permettrait au client de comprendre ce qui fait concrètement un meilleur choix.</a:t>
            </a:r>
          </a:p>
        </p:txBody>
      </p:sp>
      <p:pic>
        <p:nvPicPr>
          <p:cNvPr id="9" name="Picture 2" descr="COVID-19] Santé Publique France et le Ministère de la Santé publient de  nouveaux supports – Centre hospitalier Laborit">
            <a:extLst>
              <a:ext uri="{FF2B5EF4-FFF2-40B4-BE49-F238E27FC236}">
                <a16:creationId xmlns:a16="http://schemas.microsoft.com/office/drawing/2014/main" id="{9C645688-1593-7E5F-3908-992A2B3FB4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39489" y="449695"/>
            <a:ext cx="1052511" cy="592037"/>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CC1F3FA2-0A25-B678-5C98-3C8DBBC364F1}"/>
              </a:ext>
            </a:extLst>
          </p:cNvPr>
          <p:cNvSpPr txBox="1"/>
          <p:nvPr/>
        </p:nvSpPr>
        <p:spPr>
          <a:xfrm>
            <a:off x="10401326" y="23122"/>
            <a:ext cx="1849635" cy="369332"/>
          </a:xfrm>
          <a:prstGeom prst="rect">
            <a:avLst/>
          </a:prstGeom>
          <a:noFill/>
        </p:spPr>
        <p:txBody>
          <a:bodyPr wrap="square">
            <a:spAutoFit/>
          </a:bodyPr>
          <a:lstStyle/>
          <a:p>
            <a:r>
              <a:rPr lang="fr-FR" sz="1800" noProof="0" dirty="0">
                <a:solidFill>
                  <a:schemeClr val="accent4"/>
                </a:solidFill>
              </a:rPr>
              <a:t>Idée d’application</a:t>
            </a:r>
            <a:endParaRPr lang="fr-FR" dirty="0">
              <a:solidFill>
                <a:schemeClr val="accent4"/>
              </a:solidFill>
            </a:endParaRPr>
          </a:p>
        </p:txBody>
      </p:sp>
      <p:sp>
        <p:nvSpPr>
          <p:cNvPr id="13" name="Espace réservé du pied de page 2">
            <a:extLst>
              <a:ext uri="{FF2B5EF4-FFF2-40B4-BE49-F238E27FC236}">
                <a16:creationId xmlns:a16="http://schemas.microsoft.com/office/drawing/2014/main" id="{83379B23-2C5C-8508-F9BB-4A14DA1E75A9}"/>
              </a:ext>
            </a:extLst>
          </p:cNvPr>
          <p:cNvSpPr>
            <a:spLocks noGrp="1"/>
          </p:cNvSpPr>
          <p:nvPr>
            <p:ph type="ftr" sz="quarter" idx="11"/>
          </p:nvPr>
        </p:nvSpPr>
        <p:spPr>
          <a:xfrm>
            <a:off x="0" y="0"/>
            <a:ext cx="759336" cy="365125"/>
          </a:xfrm>
        </p:spPr>
        <p:txBody>
          <a:bodyPr rtlCol="0"/>
          <a:lstStyle/>
          <a:p>
            <a:pPr rtl="0"/>
            <a:r>
              <a:rPr lang="fr-FR" dirty="0"/>
              <a:t>26/11/2023</a:t>
            </a:r>
          </a:p>
        </p:txBody>
      </p:sp>
    </p:spTree>
    <p:extLst>
      <p:ext uri="{BB962C8B-B14F-4D97-AF65-F5344CB8AC3E}">
        <p14:creationId xmlns:p14="http://schemas.microsoft.com/office/powerpoint/2010/main" val="364208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7CB4B186-440D-621F-5399-393DA152CA6F}"/>
              </a:ext>
            </a:extLst>
          </p:cNvPr>
          <p:cNvSpPr>
            <a:spLocks noGrp="1"/>
          </p:cNvSpPr>
          <p:nvPr>
            <p:ph type="body" idx="41"/>
          </p:nvPr>
        </p:nvSpPr>
        <p:spPr>
          <a:xfrm>
            <a:off x="309271" y="1784558"/>
            <a:ext cx="10510242" cy="334918"/>
          </a:xfrm>
        </p:spPr>
        <p:txBody>
          <a:bodyPr>
            <a:normAutofit lnSpcReduction="10000"/>
          </a:bodyPr>
          <a:lstStyle/>
          <a:p>
            <a:r>
              <a:rPr lang="fr-FR" dirty="0">
                <a:solidFill>
                  <a:srgbClr val="FFFF00"/>
                </a:solidFill>
              </a:rPr>
              <a:t>Dans le but de rendre le client compétent dans ses choix…</a:t>
            </a:r>
          </a:p>
        </p:txBody>
      </p:sp>
      <p:sp>
        <p:nvSpPr>
          <p:cNvPr id="8" name="Titre 1">
            <a:extLst>
              <a:ext uri="{FF2B5EF4-FFF2-40B4-BE49-F238E27FC236}">
                <a16:creationId xmlns:a16="http://schemas.microsoft.com/office/drawing/2014/main" id="{79F86D25-3726-A214-FA64-50AAE1AE47FD}"/>
              </a:ext>
            </a:extLst>
          </p:cNvPr>
          <p:cNvSpPr txBox="1">
            <a:spLocks noGrp="1"/>
          </p:cNvSpPr>
          <p:nvPr>
            <p:ph type="title"/>
          </p:nvPr>
        </p:nvSpPr>
        <p:spPr>
          <a:xfrm>
            <a:off x="2763979" y="1539197"/>
            <a:ext cx="6862763" cy="554037"/>
          </a:xfrm>
          <a:prstGeom prst="rect">
            <a:avLst/>
          </a:prstGeom>
        </p:spPr>
        <p:txBody>
          <a:bodyPr vert="horz" lIns="0" tIns="0" rIns="0" bIns="0" rtlCol="0" anchor="b" anchorCtr="0">
            <a:normAutofit fontScale="900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Présentation de l’idée d’application 2/3</a:t>
            </a:r>
            <a:br>
              <a:rPr lang="fr-FR" dirty="0"/>
            </a:br>
            <a:br>
              <a:rPr lang="fr-FR" dirty="0"/>
            </a:br>
            <a:endParaRPr lang="fr-FR" dirty="0"/>
          </a:p>
        </p:txBody>
      </p:sp>
      <p:pic>
        <p:nvPicPr>
          <p:cNvPr id="9" name="Image 8">
            <a:extLst>
              <a:ext uri="{FF2B5EF4-FFF2-40B4-BE49-F238E27FC236}">
                <a16:creationId xmlns:a16="http://schemas.microsoft.com/office/drawing/2014/main" id="{74674B36-00DB-6D64-0A2D-DBF8DBFC2CB9}"/>
              </a:ext>
            </a:extLst>
          </p:cNvPr>
          <p:cNvPicPr>
            <a:picLocks noChangeAspect="1"/>
          </p:cNvPicPr>
          <p:nvPr/>
        </p:nvPicPr>
        <p:blipFill>
          <a:blip r:embed="rId2"/>
          <a:stretch>
            <a:fillRect/>
          </a:stretch>
        </p:blipFill>
        <p:spPr>
          <a:xfrm>
            <a:off x="309271" y="2762556"/>
            <a:ext cx="3067817" cy="2982374"/>
          </a:xfrm>
          <a:prstGeom prst="rect">
            <a:avLst/>
          </a:prstGeom>
        </p:spPr>
      </p:pic>
      <p:sp>
        <p:nvSpPr>
          <p:cNvPr id="10" name="ZoneTexte 9">
            <a:extLst>
              <a:ext uri="{FF2B5EF4-FFF2-40B4-BE49-F238E27FC236}">
                <a16:creationId xmlns:a16="http://schemas.microsoft.com/office/drawing/2014/main" id="{776C195A-4D73-FB41-D45C-98C09F8E7DA2}"/>
              </a:ext>
            </a:extLst>
          </p:cNvPr>
          <p:cNvSpPr txBox="1"/>
          <p:nvPr/>
        </p:nvSpPr>
        <p:spPr>
          <a:xfrm>
            <a:off x="309271" y="2470402"/>
            <a:ext cx="3230439" cy="276999"/>
          </a:xfrm>
          <a:prstGeom prst="rect">
            <a:avLst/>
          </a:prstGeom>
          <a:noFill/>
        </p:spPr>
        <p:txBody>
          <a:bodyPr wrap="square">
            <a:spAutoFit/>
          </a:bodyPr>
          <a:lstStyle/>
          <a:p>
            <a:r>
              <a:rPr lang="fr-FR" sz="1200" dirty="0">
                <a:solidFill>
                  <a:schemeClr val="bg1"/>
                </a:solidFill>
              </a:rPr>
              <a:t>Si le client clique sur le graphique ci-dessous…</a:t>
            </a:r>
          </a:p>
        </p:txBody>
      </p:sp>
      <p:sp>
        <p:nvSpPr>
          <p:cNvPr id="12" name="ZoneTexte 11">
            <a:extLst>
              <a:ext uri="{FF2B5EF4-FFF2-40B4-BE49-F238E27FC236}">
                <a16:creationId xmlns:a16="http://schemas.microsoft.com/office/drawing/2014/main" id="{B3F73B51-A1DC-8861-4B3F-4D99D1F6F7C4}"/>
              </a:ext>
            </a:extLst>
          </p:cNvPr>
          <p:cNvSpPr txBox="1"/>
          <p:nvPr/>
        </p:nvSpPr>
        <p:spPr>
          <a:xfrm>
            <a:off x="4295955" y="2497938"/>
            <a:ext cx="7292108" cy="276999"/>
          </a:xfrm>
          <a:prstGeom prst="rect">
            <a:avLst/>
          </a:prstGeom>
          <a:noFill/>
        </p:spPr>
        <p:txBody>
          <a:bodyPr wrap="square">
            <a:spAutoFit/>
          </a:bodyPr>
          <a:lstStyle/>
          <a:p>
            <a:r>
              <a:rPr lang="fr-FR" sz="1200" dirty="0">
                <a:solidFill>
                  <a:schemeClr val="bg1"/>
                </a:solidFill>
              </a:rPr>
              <a:t>On pourrait lui donner le moyen de comprendre ce qui fait un cookie de </a:t>
            </a:r>
            <a:r>
              <a:rPr lang="fr-FR" sz="1200" dirty="0" err="1">
                <a:solidFill>
                  <a:schemeClr val="bg1"/>
                </a:solidFill>
              </a:rPr>
              <a:t>nutri_score_grade_fr</a:t>
            </a:r>
            <a:r>
              <a:rPr lang="fr-FR" sz="1200" dirty="0">
                <a:solidFill>
                  <a:schemeClr val="bg1"/>
                </a:solidFill>
              </a:rPr>
              <a:t> C, D ou E…</a:t>
            </a:r>
          </a:p>
        </p:txBody>
      </p:sp>
      <p:pic>
        <p:nvPicPr>
          <p:cNvPr id="18" name="Image 17">
            <a:extLst>
              <a:ext uri="{FF2B5EF4-FFF2-40B4-BE49-F238E27FC236}">
                <a16:creationId xmlns:a16="http://schemas.microsoft.com/office/drawing/2014/main" id="{B17BB906-54D6-DD7C-266B-BB9951C773B3}"/>
              </a:ext>
            </a:extLst>
          </p:cNvPr>
          <p:cNvPicPr>
            <a:picLocks noChangeAspect="1"/>
          </p:cNvPicPr>
          <p:nvPr/>
        </p:nvPicPr>
        <p:blipFill>
          <a:blip r:embed="rId3"/>
          <a:stretch>
            <a:fillRect/>
          </a:stretch>
        </p:blipFill>
        <p:spPr>
          <a:xfrm>
            <a:off x="9243042" y="2936936"/>
            <a:ext cx="2774903" cy="1455219"/>
          </a:xfrm>
          <a:prstGeom prst="rect">
            <a:avLst/>
          </a:prstGeom>
        </p:spPr>
      </p:pic>
      <p:pic>
        <p:nvPicPr>
          <p:cNvPr id="20" name="Image 19">
            <a:extLst>
              <a:ext uri="{FF2B5EF4-FFF2-40B4-BE49-F238E27FC236}">
                <a16:creationId xmlns:a16="http://schemas.microsoft.com/office/drawing/2014/main" id="{CAA8629E-CB26-CDC0-7E05-1E0E46B6EE9F}"/>
              </a:ext>
            </a:extLst>
          </p:cNvPr>
          <p:cNvPicPr>
            <a:picLocks noChangeAspect="1"/>
          </p:cNvPicPr>
          <p:nvPr/>
        </p:nvPicPr>
        <p:blipFill>
          <a:blip r:embed="rId4"/>
          <a:stretch>
            <a:fillRect/>
          </a:stretch>
        </p:blipFill>
        <p:spPr>
          <a:xfrm>
            <a:off x="6411892" y="2936936"/>
            <a:ext cx="2774903" cy="1455394"/>
          </a:xfrm>
          <a:prstGeom prst="rect">
            <a:avLst/>
          </a:prstGeom>
        </p:spPr>
      </p:pic>
      <p:pic>
        <p:nvPicPr>
          <p:cNvPr id="22" name="Image 21">
            <a:extLst>
              <a:ext uri="{FF2B5EF4-FFF2-40B4-BE49-F238E27FC236}">
                <a16:creationId xmlns:a16="http://schemas.microsoft.com/office/drawing/2014/main" id="{696015EE-CAD9-C39A-12CF-1BAE9E20FD9F}"/>
              </a:ext>
            </a:extLst>
          </p:cNvPr>
          <p:cNvPicPr>
            <a:picLocks noChangeAspect="1"/>
          </p:cNvPicPr>
          <p:nvPr/>
        </p:nvPicPr>
        <p:blipFill>
          <a:blip r:embed="rId5"/>
          <a:stretch>
            <a:fillRect/>
          </a:stretch>
        </p:blipFill>
        <p:spPr>
          <a:xfrm>
            <a:off x="3642502" y="2936936"/>
            <a:ext cx="2713143" cy="1455394"/>
          </a:xfrm>
          <a:prstGeom prst="rect">
            <a:avLst/>
          </a:prstGeom>
        </p:spPr>
      </p:pic>
      <p:pic>
        <p:nvPicPr>
          <p:cNvPr id="2" name="Picture 2" descr="COVID-19] Santé Publique France et le Ministère de la Santé publient de  nouveaux supports – Centre hospitalier Laborit">
            <a:extLst>
              <a:ext uri="{FF2B5EF4-FFF2-40B4-BE49-F238E27FC236}">
                <a16:creationId xmlns:a16="http://schemas.microsoft.com/office/drawing/2014/main" id="{0D77D77A-BA0B-3051-2FFA-DA60632F6A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39489" y="449695"/>
            <a:ext cx="1052511" cy="592037"/>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81DE2DE4-F352-2F5F-7553-CDF01C09F333}"/>
              </a:ext>
            </a:extLst>
          </p:cNvPr>
          <p:cNvSpPr txBox="1"/>
          <p:nvPr/>
        </p:nvSpPr>
        <p:spPr>
          <a:xfrm>
            <a:off x="10401326" y="23122"/>
            <a:ext cx="1849635" cy="369332"/>
          </a:xfrm>
          <a:prstGeom prst="rect">
            <a:avLst/>
          </a:prstGeom>
          <a:noFill/>
        </p:spPr>
        <p:txBody>
          <a:bodyPr wrap="square">
            <a:spAutoFit/>
          </a:bodyPr>
          <a:lstStyle/>
          <a:p>
            <a:r>
              <a:rPr lang="fr-FR" sz="1800" noProof="0" dirty="0">
                <a:solidFill>
                  <a:schemeClr val="accent4"/>
                </a:solidFill>
              </a:rPr>
              <a:t>Idée d’application</a:t>
            </a:r>
            <a:endParaRPr lang="fr-FR" dirty="0">
              <a:solidFill>
                <a:schemeClr val="accent4"/>
              </a:solidFill>
            </a:endParaRPr>
          </a:p>
        </p:txBody>
      </p:sp>
      <p:sp>
        <p:nvSpPr>
          <p:cNvPr id="5" name="Espace réservé du numéro de diapositive 3">
            <a:extLst>
              <a:ext uri="{FF2B5EF4-FFF2-40B4-BE49-F238E27FC236}">
                <a16:creationId xmlns:a16="http://schemas.microsoft.com/office/drawing/2014/main" id="{5DEA0214-9996-C189-20FA-842485D794D6}"/>
              </a:ext>
            </a:extLst>
          </p:cNvPr>
          <p:cNvSpPr>
            <a:spLocks noGrp="1"/>
          </p:cNvSpPr>
          <p:nvPr>
            <p:ph type="sldNum" sz="quarter" idx="12"/>
          </p:nvPr>
        </p:nvSpPr>
        <p:spPr>
          <a:xfrm>
            <a:off x="11139490" y="6483217"/>
            <a:ext cx="1052510" cy="365125"/>
          </a:xfrm>
        </p:spPr>
        <p:txBody>
          <a:bodyPr rtlCol="0"/>
          <a:lstStyle/>
          <a:p>
            <a:pPr rtl="0"/>
            <a:fld id="{DBA1B0FB-D917-4C8C-928F-313BD683BF39}" type="slidenum">
              <a:rPr lang="fr-FR" smtClean="0"/>
              <a:t>6</a:t>
            </a:fld>
            <a:endParaRPr lang="fr-FR" dirty="0"/>
          </a:p>
        </p:txBody>
      </p:sp>
      <p:sp>
        <p:nvSpPr>
          <p:cNvPr id="6" name="ZoneTexte 5">
            <a:extLst>
              <a:ext uri="{FF2B5EF4-FFF2-40B4-BE49-F238E27FC236}">
                <a16:creationId xmlns:a16="http://schemas.microsoft.com/office/drawing/2014/main" id="{17E7C92F-9DB7-EB17-E8AF-4339629F431F}"/>
              </a:ext>
            </a:extLst>
          </p:cNvPr>
          <p:cNvSpPr txBox="1"/>
          <p:nvPr/>
        </p:nvSpPr>
        <p:spPr>
          <a:xfrm>
            <a:off x="1071466" y="5870410"/>
            <a:ext cx="10254677" cy="584775"/>
          </a:xfrm>
          <a:prstGeom prst="rect">
            <a:avLst/>
          </a:prstGeom>
          <a:noFill/>
        </p:spPr>
        <p:txBody>
          <a:bodyPr wrap="square">
            <a:spAutoFit/>
          </a:bodyPr>
          <a:lstStyle/>
          <a:p>
            <a:r>
              <a:rPr lang="fr-FR" sz="3200" dirty="0">
                <a:solidFill>
                  <a:srgbClr val="FFC000"/>
                </a:solidFill>
              </a:rPr>
              <a:t>« Faîtes-vous un meilleur choix avec ou sans cet outils… ? »</a:t>
            </a:r>
          </a:p>
        </p:txBody>
      </p:sp>
      <p:sp>
        <p:nvSpPr>
          <p:cNvPr id="7" name="Espace réservé de la date 1">
            <a:extLst>
              <a:ext uri="{FF2B5EF4-FFF2-40B4-BE49-F238E27FC236}">
                <a16:creationId xmlns:a16="http://schemas.microsoft.com/office/drawing/2014/main" id="{85C73F57-4F05-4EA6-702F-79BA33E9BF8D}"/>
              </a:ext>
            </a:extLst>
          </p:cNvPr>
          <p:cNvSpPr txBox="1">
            <a:spLocks/>
          </p:cNvSpPr>
          <p:nvPr/>
        </p:nvSpPr>
        <p:spPr>
          <a:xfrm>
            <a:off x="9792070" y="6483218"/>
            <a:ext cx="1209096" cy="365125"/>
          </a:xfrm>
          <a:prstGeom prst="rect">
            <a:avLst/>
          </a:prstGeom>
        </p:spPr>
        <p:txBody>
          <a:bodyPr vert="horz" lIns="91440" tIns="45720" rIns="91440" bIns="45720" rtlCol="0" anchor="ctr"/>
          <a:lstStyle>
            <a:defPPr rtl="0">
              <a:defRPr lang="fr-FR"/>
            </a:defPPr>
            <a:lvl1pPr marL="0" algn="r" defTabSz="457200" rtl="0" eaLnBrk="1" latinLnBrk="0" hangingPunct="1">
              <a:defRPr sz="900" kern="120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t>Cyril BOURGEOIS</a:t>
            </a:r>
          </a:p>
        </p:txBody>
      </p:sp>
      <p:sp>
        <p:nvSpPr>
          <p:cNvPr id="11" name="Espace réservé du numéro de diapositive 4">
            <a:extLst>
              <a:ext uri="{FF2B5EF4-FFF2-40B4-BE49-F238E27FC236}">
                <a16:creationId xmlns:a16="http://schemas.microsoft.com/office/drawing/2014/main" id="{F0B22A6E-FF66-69BC-5A35-9DD7006B6352}"/>
              </a:ext>
            </a:extLst>
          </p:cNvPr>
          <p:cNvSpPr txBox="1">
            <a:spLocks/>
          </p:cNvSpPr>
          <p:nvPr/>
        </p:nvSpPr>
        <p:spPr>
          <a:xfrm>
            <a:off x="11139490" y="6492875"/>
            <a:ext cx="1052510" cy="365125"/>
          </a:xfrm>
          <a:prstGeom prst="rect">
            <a:avLst/>
          </a:prstGeom>
        </p:spPr>
        <p:txBody>
          <a:bodyPr vert="horz" lIns="91440" tIns="45720" rIns="91440" bIns="45720" rtlCol="0" anchor="ctr"/>
          <a:lstStyle>
            <a:defPPr rtl="0">
              <a:defRPr lang="fr-FR"/>
            </a:defPPr>
            <a:lvl1pPr marL="0" algn="r" defTabSz="457200" rtl="0" eaLnBrk="1" latinLnBrk="0" hangingPunct="1">
              <a:defRPr sz="900" kern="120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950F5D8-22E1-4015-8661-E5B1FD28C2DE}" type="slidenum">
              <a:rPr lang="fr-FR" smtClean="0"/>
              <a:pPr/>
              <a:t>6</a:t>
            </a:fld>
            <a:endParaRPr lang="fr-FR" dirty="0"/>
          </a:p>
        </p:txBody>
      </p:sp>
      <p:sp>
        <p:nvSpPr>
          <p:cNvPr id="13" name="ZoneTexte 12">
            <a:extLst>
              <a:ext uri="{FF2B5EF4-FFF2-40B4-BE49-F238E27FC236}">
                <a16:creationId xmlns:a16="http://schemas.microsoft.com/office/drawing/2014/main" id="{681930F5-2290-47E9-CA8C-4FE764601ACC}"/>
              </a:ext>
            </a:extLst>
          </p:cNvPr>
          <p:cNvSpPr txBox="1"/>
          <p:nvPr/>
        </p:nvSpPr>
        <p:spPr>
          <a:xfrm>
            <a:off x="4295955" y="4704760"/>
            <a:ext cx="7292108" cy="461665"/>
          </a:xfrm>
          <a:prstGeom prst="rect">
            <a:avLst/>
          </a:prstGeom>
          <a:noFill/>
        </p:spPr>
        <p:txBody>
          <a:bodyPr wrap="square">
            <a:spAutoFit/>
          </a:bodyPr>
          <a:lstStyle/>
          <a:p>
            <a:r>
              <a:rPr lang="fr-FR" sz="1200" dirty="0">
                <a:solidFill>
                  <a:schemeClr val="bg1"/>
                </a:solidFill>
              </a:rPr>
              <a:t>En cas de prise de photo de sa liste de courses on pourrait carrément lui proposer une interface informatique sur un site web pour analyser où sont ses principaux leviers d’amélioration, lui faire des recommandations…</a:t>
            </a:r>
          </a:p>
        </p:txBody>
      </p:sp>
      <p:sp>
        <p:nvSpPr>
          <p:cNvPr id="14" name="ZoneTexte 13">
            <a:extLst>
              <a:ext uri="{FF2B5EF4-FFF2-40B4-BE49-F238E27FC236}">
                <a16:creationId xmlns:a16="http://schemas.microsoft.com/office/drawing/2014/main" id="{9647CCE0-6CB1-E03C-A635-B07751044748}"/>
              </a:ext>
            </a:extLst>
          </p:cNvPr>
          <p:cNvSpPr txBox="1"/>
          <p:nvPr/>
        </p:nvSpPr>
        <p:spPr>
          <a:xfrm>
            <a:off x="6537575" y="5428210"/>
            <a:ext cx="5670342" cy="276999"/>
          </a:xfrm>
          <a:prstGeom prst="rect">
            <a:avLst/>
          </a:prstGeom>
          <a:noFill/>
        </p:spPr>
        <p:txBody>
          <a:bodyPr wrap="square">
            <a:spAutoFit/>
          </a:bodyPr>
          <a:lstStyle/>
          <a:p>
            <a:r>
              <a:rPr lang="fr-FR" sz="1200" dirty="0">
                <a:solidFill>
                  <a:schemeClr val="bg1"/>
                </a:solidFill>
              </a:rPr>
              <a:t>Sans oublier tout ce qu’on pourrait faire avec ces informations en tant qu’entreprise…</a:t>
            </a:r>
          </a:p>
        </p:txBody>
      </p:sp>
      <p:sp>
        <p:nvSpPr>
          <p:cNvPr id="15" name="Espace réservé du pied de page 2">
            <a:extLst>
              <a:ext uri="{FF2B5EF4-FFF2-40B4-BE49-F238E27FC236}">
                <a16:creationId xmlns:a16="http://schemas.microsoft.com/office/drawing/2014/main" id="{9406BCC2-387B-6010-01FC-EF5FEA4CF7D1}"/>
              </a:ext>
            </a:extLst>
          </p:cNvPr>
          <p:cNvSpPr>
            <a:spLocks noGrp="1"/>
          </p:cNvSpPr>
          <p:nvPr>
            <p:ph type="ftr" sz="quarter" idx="11"/>
          </p:nvPr>
        </p:nvSpPr>
        <p:spPr>
          <a:xfrm>
            <a:off x="0" y="0"/>
            <a:ext cx="759336" cy="365125"/>
          </a:xfrm>
        </p:spPr>
        <p:txBody>
          <a:bodyPr rtlCol="0"/>
          <a:lstStyle/>
          <a:p>
            <a:pPr rtl="0"/>
            <a:r>
              <a:rPr lang="fr-FR" dirty="0"/>
              <a:t>26/11/2023</a:t>
            </a:r>
          </a:p>
        </p:txBody>
      </p:sp>
    </p:spTree>
    <p:extLst>
      <p:ext uri="{BB962C8B-B14F-4D97-AF65-F5344CB8AC3E}">
        <p14:creationId xmlns:p14="http://schemas.microsoft.com/office/powerpoint/2010/main" val="3436642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415C43-91D7-4EE6-843E-EA2527BA6E2B}"/>
              </a:ext>
            </a:extLst>
          </p:cNvPr>
          <p:cNvSpPr>
            <a:spLocks noGrp="1"/>
          </p:cNvSpPr>
          <p:nvPr>
            <p:ph type="title"/>
          </p:nvPr>
        </p:nvSpPr>
        <p:spPr>
          <a:xfrm>
            <a:off x="3302652" y="908016"/>
            <a:ext cx="5902362" cy="552848"/>
          </a:xfrm>
        </p:spPr>
        <p:txBody>
          <a:bodyPr rtlCol="0">
            <a:normAutofit fontScale="90000"/>
          </a:bodyPr>
          <a:lstStyle/>
          <a:p>
            <a:pPr algn="ctr"/>
            <a:r>
              <a:rPr lang="fr-FR" sz="2800" b="0" i="0" dirty="0"/>
              <a:t>Préparations initiales et filtrages</a:t>
            </a:r>
            <a:endParaRPr lang="fr-FR" sz="2800" noProof="0" dirty="0"/>
          </a:p>
        </p:txBody>
      </p:sp>
      <p:sp>
        <p:nvSpPr>
          <p:cNvPr id="5" name="Espace réservé du numéro de diapositive 4">
            <a:extLst>
              <a:ext uri="{FF2B5EF4-FFF2-40B4-BE49-F238E27FC236}">
                <a16:creationId xmlns:a16="http://schemas.microsoft.com/office/drawing/2014/main" id="{22BBFA8E-1B62-49E5-859F-CAD1A3785A05}"/>
              </a:ext>
            </a:extLst>
          </p:cNvPr>
          <p:cNvSpPr>
            <a:spLocks noGrp="1"/>
          </p:cNvSpPr>
          <p:nvPr>
            <p:ph type="sldNum" sz="quarter" idx="12"/>
          </p:nvPr>
        </p:nvSpPr>
        <p:spPr>
          <a:xfrm>
            <a:off x="11139490" y="6483217"/>
            <a:ext cx="1052510" cy="365125"/>
          </a:xfrm>
        </p:spPr>
        <p:txBody>
          <a:bodyPr rtlCol="0"/>
          <a:lstStyle/>
          <a:p>
            <a:pPr rtl="0"/>
            <a:fld id="{4950F5D8-22E1-4015-8661-E5B1FD28C2DE}" type="slidenum">
              <a:rPr lang="fr-FR" smtClean="0"/>
              <a:pPr rtl="0"/>
              <a:t>7</a:t>
            </a:fld>
            <a:endParaRPr lang="fr-FR" dirty="0"/>
          </a:p>
        </p:txBody>
      </p:sp>
      <p:sp>
        <p:nvSpPr>
          <p:cNvPr id="14" name="ZoneTexte 13">
            <a:extLst>
              <a:ext uri="{FF2B5EF4-FFF2-40B4-BE49-F238E27FC236}">
                <a16:creationId xmlns:a16="http://schemas.microsoft.com/office/drawing/2014/main" id="{82B7BD71-62A6-8B16-857F-EFCE0510ED5B}"/>
              </a:ext>
            </a:extLst>
          </p:cNvPr>
          <p:cNvSpPr txBox="1"/>
          <p:nvPr/>
        </p:nvSpPr>
        <p:spPr>
          <a:xfrm>
            <a:off x="11001166" y="9657"/>
            <a:ext cx="1190834" cy="369332"/>
          </a:xfrm>
          <a:prstGeom prst="rect">
            <a:avLst/>
          </a:prstGeom>
          <a:noFill/>
        </p:spPr>
        <p:txBody>
          <a:bodyPr wrap="square">
            <a:spAutoFit/>
          </a:bodyPr>
          <a:lstStyle/>
          <a:p>
            <a:r>
              <a:rPr lang="fr-FR" sz="1800" noProof="0" dirty="0">
                <a:solidFill>
                  <a:schemeClr val="accent4"/>
                </a:solidFill>
              </a:rPr>
              <a:t>Nettoyage</a:t>
            </a:r>
            <a:endParaRPr lang="fr-FR" dirty="0">
              <a:solidFill>
                <a:schemeClr val="accent4"/>
              </a:solidFill>
            </a:endParaRPr>
          </a:p>
        </p:txBody>
      </p:sp>
      <p:sp>
        <p:nvSpPr>
          <p:cNvPr id="6" name="Espace réservé de la date 1">
            <a:extLst>
              <a:ext uri="{FF2B5EF4-FFF2-40B4-BE49-F238E27FC236}">
                <a16:creationId xmlns:a16="http://schemas.microsoft.com/office/drawing/2014/main" id="{ED139660-80E5-6C22-8157-56FFDF64FEB3}"/>
              </a:ext>
            </a:extLst>
          </p:cNvPr>
          <p:cNvSpPr txBox="1">
            <a:spLocks/>
          </p:cNvSpPr>
          <p:nvPr/>
        </p:nvSpPr>
        <p:spPr>
          <a:xfrm>
            <a:off x="9792070" y="6483218"/>
            <a:ext cx="1209096" cy="365125"/>
          </a:xfrm>
          <a:prstGeom prst="rect">
            <a:avLst/>
          </a:prstGeom>
        </p:spPr>
        <p:txBody>
          <a:bodyPr vert="horz" lIns="91440" tIns="45720" rIns="91440" bIns="45720" rtlCol="0" anchor="ctr"/>
          <a:lstStyle>
            <a:defPPr rtl="0">
              <a:defRPr lang="fr-FR"/>
            </a:defPPr>
            <a:lvl1pPr marL="0" algn="r" defTabSz="457200" rtl="0" eaLnBrk="1" latinLnBrk="0" hangingPunct="1">
              <a:defRPr sz="900" kern="120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a:t>Cyril BOURGEOIS</a:t>
            </a:r>
            <a:endParaRPr lang="fr-FR" dirty="0"/>
          </a:p>
        </p:txBody>
      </p:sp>
      <p:sp>
        <p:nvSpPr>
          <p:cNvPr id="13" name="Espace réservé du pied de page 2">
            <a:extLst>
              <a:ext uri="{FF2B5EF4-FFF2-40B4-BE49-F238E27FC236}">
                <a16:creationId xmlns:a16="http://schemas.microsoft.com/office/drawing/2014/main" id="{A4BE0503-2969-9B4B-747F-B0B130B20B89}"/>
              </a:ext>
            </a:extLst>
          </p:cNvPr>
          <p:cNvSpPr>
            <a:spLocks noGrp="1"/>
          </p:cNvSpPr>
          <p:nvPr>
            <p:ph type="ftr" sz="quarter" idx="11"/>
          </p:nvPr>
        </p:nvSpPr>
        <p:spPr>
          <a:xfrm>
            <a:off x="0" y="0"/>
            <a:ext cx="759336" cy="365125"/>
          </a:xfrm>
        </p:spPr>
        <p:txBody>
          <a:bodyPr rtlCol="0"/>
          <a:lstStyle/>
          <a:p>
            <a:pPr rtl="0"/>
            <a:r>
              <a:rPr lang="fr-FR" dirty="0"/>
              <a:t>08/11/2023</a:t>
            </a:r>
          </a:p>
        </p:txBody>
      </p:sp>
      <p:pic>
        <p:nvPicPr>
          <p:cNvPr id="7" name="Picture 2" descr="COVID-19] Santé Publique France et le Ministère de la Santé publient de  nouveaux supports – Centre hospitalier Laborit">
            <a:extLst>
              <a:ext uri="{FF2B5EF4-FFF2-40B4-BE49-F238E27FC236}">
                <a16:creationId xmlns:a16="http://schemas.microsoft.com/office/drawing/2014/main" id="{72AD88C7-AD26-A98C-61BB-2DDF3C17FD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9489" y="378394"/>
            <a:ext cx="1052511" cy="592037"/>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093B9108-122A-E4CD-FECF-CA1BE1A3E567}"/>
              </a:ext>
            </a:extLst>
          </p:cNvPr>
          <p:cNvPicPr>
            <a:picLocks noChangeAspect="1"/>
          </p:cNvPicPr>
          <p:nvPr/>
        </p:nvPicPr>
        <p:blipFill>
          <a:blip r:embed="rId4"/>
          <a:stretch>
            <a:fillRect/>
          </a:stretch>
        </p:blipFill>
        <p:spPr>
          <a:xfrm>
            <a:off x="107310" y="1745598"/>
            <a:ext cx="2300609" cy="371527"/>
          </a:xfrm>
          <a:prstGeom prst="rect">
            <a:avLst/>
          </a:prstGeom>
        </p:spPr>
      </p:pic>
      <p:pic>
        <p:nvPicPr>
          <p:cNvPr id="17" name="Image 16">
            <a:extLst>
              <a:ext uri="{FF2B5EF4-FFF2-40B4-BE49-F238E27FC236}">
                <a16:creationId xmlns:a16="http://schemas.microsoft.com/office/drawing/2014/main" id="{59B6E696-4447-B9B4-ADDE-03C42B391222}"/>
              </a:ext>
            </a:extLst>
          </p:cNvPr>
          <p:cNvPicPr>
            <a:picLocks noChangeAspect="1"/>
          </p:cNvPicPr>
          <p:nvPr/>
        </p:nvPicPr>
        <p:blipFill>
          <a:blip r:embed="rId5"/>
          <a:stretch>
            <a:fillRect/>
          </a:stretch>
        </p:blipFill>
        <p:spPr>
          <a:xfrm>
            <a:off x="107310" y="2120301"/>
            <a:ext cx="2300609" cy="1372293"/>
          </a:xfrm>
          <a:prstGeom prst="rect">
            <a:avLst/>
          </a:prstGeom>
        </p:spPr>
      </p:pic>
      <p:pic>
        <p:nvPicPr>
          <p:cNvPr id="19" name="Image 18">
            <a:extLst>
              <a:ext uri="{FF2B5EF4-FFF2-40B4-BE49-F238E27FC236}">
                <a16:creationId xmlns:a16="http://schemas.microsoft.com/office/drawing/2014/main" id="{D4BBB57C-10DF-6288-B459-AF23267B4B0F}"/>
              </a:ext>
            </a:extLst>
          </p:cNvPr>
          <p:cNvPicPr>
            <a:picLocks noChangeAspect="1"/>
          </p:cNvPicPr>
          <p:nvPr/>
        </p:nvPicPr>
        <p:blipFill>
          <a:blip r:embed="rId6"/>
          <a:stretch>
            <a:fillRect/>
          </a:stretch>
        </p:blipFill>
        <p:spPr>
          <a:xfrm>
            <a:off x="107310" y="3396810"/>
            <a:ext cx="2300609" cy="3434842"/>
          </a:xfrm>
          <a:prstGeom prst="rect">
            <a:avLst/>
          </a:prstGeom>
        </p:spPr>
      </p:pic>
      <p:pic>
        <p:nvPicPr>
          <p:cNvPr id="21" name="Image 20">
            <a:extLst>
              <a:ext uri="{FF2B5EF4-FFF2-40B4-BE49-F238E27FC236}">
                <a16:creationId xmlns:a16="http://schemas.microsoft.com/office/drawing/2014/main" id="{362D2B01-F3B9-3AA2-4229-752D4FEBDBBA}"/>
              </a:ext>
            </a:extLst>
          </p:cNvPr>
          <p:cNvPicPr>
            <a:picLocks noChangeAspect="1"/>
          </p:cNvPicPr>
          <p:nvPr/>
        </p:nvPicPr>
        <p:blipFill>
          <a:blip r:embed="rId7"/>
          <a:stretch>
            <a:fillRect/>
          </a:stretch>
        </p:blipFill>
        <p:spPr>
          <a:xfrm>
            <a:off x="3904434" y="4103857"/>
            <a:ext cx="1209844" cy="209579"/>
          </a:xfrm>
          <a:prstGeom prst="rect">
            <a:avLst/>
          </a:prstGeom>
        </p:spPr>
      </p:pic>
      <p:pic>
        <p:nvPicPr>
          <p:cNvPr id="23" name="Image 22">
            <a:extLst>
              <a:ext uri="{FF2B5EF4-FFF2-40B4-BE49-F238E27FC236}">
                <a16:creationId xmlns:a16="http://schemas.microsoft.com/office/drawing/2014/main" id="{D43EF690-45EE-AA4D-6B63-92A6F33CAE84}"/>
              </a:ext>
            </a:extLst>
          </p:cNvPr>
          <p:cNvPicPr>
            <a:picLocks noChangeAspect="1"/>
          </p:cNvPicPr>
          <p:nvPr/>
        </p:nvPicPr>
        <p:blipFill>
          <a:blip r:embed="rId8"/>
          <a:stretch>
            <a:fillRect/>
          </a:stretch>
        </p:blipFill>
        <p:spPr>
          <a:xfrm>
            <a:off x="2496456" y="4523775"/>
            <a:ext cx="1829056" cy="2224398"/>
          </a:xfrm>
          <a:prstGeom prst="rect">
            <a:avLst/>
          </a:prstGeom>
        </p:spPr>
      </p:pic>
      <p:pic>
        <p:nvPicPr>
          <p:cNvPr id="25" name="Image 24">
            <a:extLst>
              <a:ext uri="{FF2B5EF4-FFF2-40B4-BE49-F238E27FC236}">
                <a16:creationId xmlns:a16="http://schemas.microsoft.com/office/drawing/2014/main" id="{9C58DFC0-04D8-1046-AE4F-52909C1ED0D1}"/>
              </a:ext>
            </a:extLst>
          </p:cNvPr>
          <p:cNvPicPr>
            <a:picLocks noChangeAspect="1"/>
          </p:cNvPicPr>
          <p:nvPr/>
        </p:nvPicPr>
        <p:blipFill>
          <a:blip r:embed="rId9"/>
          <a:stretch>
            <a:fillRect/>
          </a:stretch>
        </p:blipFill>
        <p:spPr>
          <a:xfrm>
            <a:off x="5147481" y="4505942"/>
            <a:ext cx="1741656" cy="2224398"/>
          </a:xfrm>
          <a:prstGeom prst="rect">
            <a:avLst/>
          </a:prstGeom>
        </p:spPr>
      </p:pic>
      <p:pic>
        <p:nvPicPr>
          <p:cNvPr id="27" name="Image 26">
            <a:extLst>
              <a:ext uri="{FF2B5EF4-FFF2-40B4-BE49-F238E27FC236}">
                <a16:creationId xmlns:a16="http://schemas.microsoft.com/office/drawing/2014/main" id="{CF1EB406-0F5B-2CB2-726E-D788E389BF68}"/>
              </a:ext>
            </a:extLst>
          </p:cNvPr>
          <p:cNvPicPr>
            <a:picLocks noChangeAspect="1"/>
          </p:cNvPicPr>
          <p:nvPr/>
        </p:nvPicPr>
        <p:blipFill>
          <a:blip r:embed="rId10"/>
          <a:stretch>
            <a:fillRect/>
          </a:stretch>
        </p:blipFill>
        <p:spPr>
          <a:xfrm>
            <a:off x="3904434" y="6721720"/>
            <a:ext cx="2984703" cy="109827"/>
          </a:xfrm>
          <a:prstGeom prst="rect">
            <a:avLst/>
          </a:prstGeom>
        </p:spPr>
      </p:pic>
      <p:pic>
        <p:nvPicPr>
          <p:cNvPr id="29" name="Image 28">
            <a:extLst>
              <a:ext uri="{FF2B5EF4-FFF2-40B4-BE49-F238E27FC236}">
                <a16:creationId xmlns:a16="http://schemas.microsoft.com/office/drawing/2014/main" id="{43E19619-4B98-6B4B-AA68-C458AFED2F2E}"/>
              </a:ext>
            </a:extLst>
          </p:cNvPr>
          <p:cNvPicPr>
            <a:picLocks noChangeAspect="1"/>
          </p:cNvPicPr>
          <p:nvPr/>
        </p:nvPicPr>
        <p:blipFill>
          <a:blip r:embed="rId11"/>
          <a:stretch>
            <a:fillRect/>
          </a:stretch>
        </p:blipFill>
        <p:spPr>
          <a:xfrm>
            <a:off x="2496456" y="4413948"/>
            <a:ext cx="4132233" cy="109827"/>
          </a:xfrm>
          <a:prstGeom prst="rect">
            <a:avLst/>
          </a:prstGeom>
        </p:spPr>
      </p:pic>
      <p:pic>
        <p:nvPicPr>
          <p:cNvPr id="31" name="Image 30">
            <a:extLst>
              <a:ext uri="{FF2B5EF4-FFF2-40B4-BE49-F238E27FC236}">
                <a16:creationId xmlns:a16="http://schemas.microsoft.com/office/drawing/2014/main" id="{7B0A1110-EC76-EACC-AC68-702A0826267D}"/>
              </a:ext>
            </a:extLst>
          </p:cNvPr>
          <p:cNvPicPr>
            <a:picLocks noChangeAspect="1"/>
          </p:cNvPicPr>
          <p:nvPr/>
        </p:nvPicPr>
        <p:blipFill>
          <a:blip r:embed="rId12"/>
          <a:stretch>
            <a:fillRect/>
          </a:stretch>
        </p:blipFill>
        <p:spPr>
          <a:xfrm>
            <a:off x="2553278" y="2789867"/>
            <a:ext cx="5363323" cy="200053"/>
          </a:xfrm>
          <a:prstGeom prst="rect">
            <a:avLst/>
          </a:prstGeom>
        </p:spPr>
      </p:pic>
      <p:pic>
        <p:nvPicPr>
          <p:cNvPr id="33" name="Image 32">
            <a:extLst>
              <a:ext uri="{FF2B5EF4-FFF2-40B4-BE49-F238E27FC236}">
                <a16:creationId xmlns:a16="http://schemas.microsoft.com/office/drawing/2014/main" id="{DBE91BCC-D745-E6DD-A35D-C890D95DDAD8}"/>
              </a:ext>
            </a:extLst>
          </p:cNvPr>
          <p:cNvPicPr>
            <a:picLocks noChangeAspect="1"/>
          </p:cNvPicPr>
          <p:nvPr/>
        </p:nvPicPr>
        <p:blipFill>
          <a:blip r:embed="rId13"/>
          <a:stretch>
            <a:fillRect/>
          </a:stretch>
        </p:blipFill>
        <p:spPr>
          <a:xfrm>
            <a:off x="2553278" y="3154718"/>
            <a:ext cx="5363323" cy="228632"/>
          </a:xfrm>
          <a:prstGeom prst="rect">
            <a:avLst/>
          </a:prstGeom>
        </p:spPr>
      </p:pic>
      <p:pic>
        <p:nvPicPr>
          <p:cNvPr id="35" name="Image 34">
            <a:extLst>
              <a:ext uri="{FF2B5EF4-FFF2-40B4-BE49-F238E27FC236}">
                <a16:creationId xmlns:a16="http://schemas.microsoft.com/office/drawing/2014/main" id="{7596E8B8-6081-65A9-5BD3-8BDD7A6E60CB}"/>
              </a:ext>
            </a:extLst>
          </p:cNvPr>
          <p:cNvPicPr>
            <a:picLocks noChangeAspect="1"/>
          </p:cNvPicPr>
          <p:nvPr/>
        </p:nvPicPr>
        <p:blipFill>
          <a:blip r:embed="rId14"/>
          <a:stretch>
            <a:fillRect/>
          </a:stretch>
        </p:blipFill>
        <p:spPr>
          <a:xfrm>
            <a:off x="2553278" y="3564633"/>
            <a:ext cx="1927282" cy="110861"/>
          </a:xfrm>
          <a:prstGeom prst="rect">
            <a:avLst/>
          </a:prstGeom>
        </p:spPr>
      </p:pic>
      <p:pic>
        <p:nvPicPr>
          <p:cNvPr id="37" name="Image 36">
            <a:extLst>
              <a:ext uri="{FF2B5EF4-FFF2-40B4-BE49-F238E27FC236}">
                <a16:creationId xmlns:a16="http://schemas.microsoft.com/office/drawing/2014/main" id="{ABD912E2-8686-A78F-602D-5DED886515AA}"/>
              </a:ext>
            </a:extLst>
          </p:cNvPr>
          <p:cNvPicPr>
            <a:picLocks noChangeAspect="1"/>
          </p:cNvPicPr>
          <p:nvPr/>
        </p:nvPicPr>
        <p:blipFill>
          <a:blip r:embed="rId15"/>
          <a:stretch>
            <a:fillRect/>
          </a:stretch>
        </p:blipFill>
        <p:spPr>
          <a:xfrm>
            <a:off x="8396965" y="1889227"/>
            <a:ext cx="3642219" cy="1925961"/>
          </a:xfrm>
          <a:prstGeom prst="rect">
            <a:avLst/>
          </a:prstGeom>
        </p:spPr>
      </p:pic>
      <p:pic>
        <p:nvPicPr>
          <p:cNvPr id="39" name="Image 38">
            <a:extLst>
              <a:ext uri="{FF2B5EF4-FFF2-40B4-BE49-F238E27FC236}">
                <a16:creationId xmlns:a16="http://schemas.microsoft.com/office/drawing/2014/main" id="{7E0EBAFA-D5A5-BDE0-292E-74756DC2A935}"/>
              </a:ext>
            </a:extLst>
          </p:cNvPr>
          <p:cNvPicPr>
            <a:picLocks noChangeAspect="1"/>
          </p:cNvPicPr>
          <p:nvPr/>
        </p:nvPicPr>
        <p:blipFill>
          <a:blip r:embed="rId16"/>
          <a:stretch>
            <a:fillRect/>
          </a:stretch>
        </p:blipFill>
        <p:spPr>
          <a:xfrm>
            <a:off x="6628689" y="4030481"/>
            <a:ext cx="2576325" cy="146753"/>
          </a:xfrm>
          <a:prstGeom prst="rect">
            <a:avLst/>
          </a:prstGeom>
        </p:spPr>
      </p:pic>
      <p:pic>
        <p:nvPicPr>
          <p:cNvPr id="41" name="Image 40">
            <a:extLst>
              <a:ext uri="{FF2B5EF4-FFF2-40B4-BE49-F238E27FC236}">
                <a16:creationId xmlns:a16="http://schemas.microsoft.com/office/drawing/2014/main" id="{3E9CF497-C71D-CBFE-B928-DDB07E7CAA59}"/>
              </a:ext>
            </a:extLst>
          </p:cNvPr>
          <p:cNvPicPr>
            <a:picLocks noChangeAspect="1"/>
          </p:cNvPicPr>
          <p:nvPr/>
        </p:nvPicPr>
        <p:blipFill>
          <a:blip r:embed="rId17"/>
          <a:stretch>
            <a:fillRect/>
          </a:stretch>
        </p:blipFill>
        <p:spPr>
          <a:xfrm>
            <a:off x="7367303" y="4162048"/>
            <a:ext cx="1098596" cy="2559672"/>
          </a:xfrm>
          <a:prstGeom prst="rect">
            <a:avLst/>
          </a:prstGeom>
        </p:spPr>
      </p:pic>
      <p:pic>
        <p:nvPicPr>
          <p:cNvPr id="43" name="Image 42">
            <a:extLst>
              <a:ext uri="{FF2B5EF4-FFF2-40B4-BE49-F238E27FC236}">
                <a16:creationId xmlns:a16="http://schemas.microsoft.com/office/drawing/2014/main" id="{655F13C7-C2CA-CE42-D12C-D4F183703AED}"/>
              </a:ext>
            </a:extLst>
          </p:cNvPr>
          <p:cNvPicPr>
            <a:picLocks noChangeAspect="1"/>
          </p:cNvPicPr>
          <p:nvPr/>
        </p:nvPicPr>
        <p:blipFill>
          <a:blip r:embed="rId18"/>
          <a:stretch>
            <a:fillRect/>
          </a:stretch>
        </p:blipFill>
        <p:spPr>
          <a:xfrm>
            <a:off x="9313346" y="4030481"/>
            <a:ext cx="2113047" cy="150421"/>
          </a:xfrm>
          <a:prstGeom prst="rect">
            <a:avLst/>
          </a:prstGeom>
        </p:spPr>
      </p:pic>
      <p:pic>
        <p:nvPicPr>
          <p:cNvPr id="45" name="Image 44">
            <a:extLst>
              <a:ext uri="{FF2B5EF4-FFF2-40B4-BE49-F238E27FC236}">
                <a16:creationId xmlns:a16="http://schemas.microsoft.com/office/drawing/2014/main" id="{648FA5BF-289E-EC53-55A7-9B06FD4A507A}"/>
              </a:ext>
            </a:extLst>
          </p:cNvPr>
          <p:cNvPicPr>
            <a:picLocks noChangeAspect="1"/>
          </p:cNvPicPr>
          <p:nvPr/>
        </p:nvPicPr>
        <p:blipFill>
          <a:blip r:embed="rId19"/>
          <a:stretch>
            <a:fillRect/>
          </a:stretch>
        </p:blipFill>
        <p:spPr>
          <a:xfrm>
            <a:off x="9695544" y="4177234"/>
            <a:ext cx="1246723" cy="2195933"/>
          </a:xfrm>
          <a:prstGeom prst="rect">
            <a:avLst/>
          </a:prstGeom>
        </p:spPr>
      </p:pic>
      <p:pic>
        <p:nvPicPr>
          <p:cNvPr id="47" name="Image 46">
            <a:extLst>
              <a:ext uri="{FF2B5EF4-FFF2-40B4-BE49-F238E27FC236}">
                <a16:creationId xmlns:a16="http://schemas.microsoft.com/office/drawing/2014/main" id="{BEDE8511-F1ED-A01E-F990-487BB909AC2D}"/>
              </a:ext>
            </a:extLst>
          </p:cNvPr>
          <p:cNvPicPr>
            <a:picLocks noChangeAspect="1"/>
          </p:cNvPicPr>
          <p:nvPr/>
        </p:nvPicPr>
        <p:blipFill>
          <a:blip r:embed="rId20"/>
          <a:stretch>
            <a:fillRect/>
          </a:stretch>
        </p:blipFill>
        <p:spPr>
          <a:xfrm>
            <a:off x="614587" y="1485995"/>
            <a:ext cx="1286054" cy="219106"/>
          </a:xfrm>
          <a:prstGeom prst="rect">
            <a:avLst/>
          </a:prstGeom>
        </p:spPr>
      </p:pic>
    </p:spTree>
    <p:extLst>
      <p:ext uri="{BB962C8B-B14F-4D97-AF65-F5344CB8AC3E}">
        <p14:creationId xmlns:p14="http://schemas.microsoft.com/office/powerpoint/2010/main" val="607154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2EBF8D-A290-4A0F-A3DD-1A271370B582}"/>
              </a:ext>
            </a:extLst>
          </p:cNvPr>
          <p:cNvSpPr>
            <a:spLocks noGrp="1"/>
          </p:cNvSpPr>
          <p:nvPr>
            <p:ph type="title"/>
          </p:nvPr>
        </p:nvSpPr>
        <p:spPr>
          <a:xfrm>
            <a:off x="2011434" y="718303"/>
            <a:ext cx="8169131" cy="552848"/>
          </a:xfrm>
        </p:spPr>
        <p:txBody>
          <a:bodyPr rtlCol="0">
            <a:normAutofit/>
          </a:bodyPr>
          <a:lstStyle/>
          <a:p>
            <a:pPr algn="ctr"/>
            <a:r>
              <a:rPr lang="fr-FR" sz="2800" b="0" i="0" dirty="0"/>
              <a:t>Répartition des variables numériques</a:t>
            </a:r>
            <a:endParaRPr lang="fr-FR" dirty="0"/>
          </a:p>
        </p:txBody>
      </p:sp>
      <p:sp>
        <p:nvSpPr>
          <p:cNvPr id="5" name="Espace réservé du numéro de diapositive 4">
            <a:extLst>
              <a:ext uri="{FF2B5EF4-FFF2-40B4-BE49-F238E27FC236}">
                <a16:creationId xmlns:a16="http://schemas.microsoft.com/office/drawing/2014/main" id="{6F957BB2-4223-4B31-9B4E-9A8BE9045B05}"/>
              </a:ext>
            </a:extLst>
          </p:cNvPr>
          <p:cNvSpPr>
            <a:spLocks noGrp="1"/>
          </p:cNvSpPr>
          <p:nvPr>
            <p:ph type="sldNum" sz="quarter" idx="12"/>
          </p:nvPr>
        </p:nvSpPr>
        <p:spPr>
          <a:xfrm>
            <a:off x="11139490" y="6492875"/>
            <a:ext cx="1052510" cy="365125"/>
          </a:xfrm>
        </p:spPr>
        <p:txBody>
          <a:bodyPr rtlCol="0"/>
          <a:lstStyle/>
          <a:p>
            <a:pPr rtl="0"/>
            <a:fld id="{4950F5D8-22E1-4015-8661-E5B1FD28C2DE}" type="slidenum">
              <a:rPr lang="fr-FR" smtClean="0"/>
              <a:pPr rtl="0"/>
              <a:t>8</a:t>
            </a:fld>
            <a:endParaRPr lang="fr-FR" dirty="0"/>
          </a:p>
        </p:txBody>
      </p:sp>
      <p:sp>
        <p:nvSpPr>
          <p:cNvPr id="6" name="ZoneTexte 5">
            <a:extLst>
              <a:ext uri="{FF2B5EF4-FFF2-40B4-BE49-F238E27FC236}">
                <a16:creationId xmlns:a16="http://schemas.microsoft.com/office/drawing/2014/main" id="{4BF7B568-DB53-309D-4DCB-8B531ADE0F9F}"/>
              </a:ext>
            </a:extLst>
          </p:cNvPr>
          <p:cNvSpPr txBox="1"/>
          <p:nvPr/>
        </p:nvSpPr>
        <p:spPr>
          <a:xfrm>
            <a:off x="9661585" y="19153"/>
            <a:ext cx="2530415" cy="369332"/>
          </a:xfrm>
          <a:prstGeom prst="rect">
            <a:avLst/>
          </a:prstGeom>
          <a:noFill/>
        </p:spPr>
        <p:txBody>
          <a:bodyPr wrap="square">
            <a:spAutoFit/>
          </a:bodyPr>
          <a:lstStyle/>
          <a:p>
            <a:r>
              <a:rPr lang="fr-FR" sz="1800" noProof="0" dirty="0">
                <a:solidFill>
                  <a:schemeClr val="accent4"/>
                </a:solidFill>
              </a:rPr>
              <a:t>Découverte des données</a:t>
            </a:r>
            <a:endParaRPr lang="fr-FR" dirty="0">
              <a:solidFill>
                <a:schemeClr val="accent4"/>
              </a:solidFill>
            </a:endParaRPr>
          </a:p>
        </p:txBody>
      </p:sp>
      <p:sp>
        <p:nvSpPr>
          <p:cNvPr id="7" name="Espace réservé de la date 1">
            <a:extLst>
              <a:ext uri="{FF2B5EF4-FFF2-40B4-BE49-F238E27FC236}">
                <a16:creationId xmlns:a16="http://schemas.microsoft.com/office/drawing/2014/main" id="{1AEAAFB8-88B2-362E-42C7-894F7665B9C6}"/>
              </a:ext>
            </a:extLst>
          </p:cNvPr>
          <p:cNvSpPr>
            <a:spLocks noGrp="1"/>
          </p:cNvSpPr>
          <p:nvPr>
            <p:ph type="dt" sz="half" idx="10"/>
          </p:nvPr>
        </p:nvSpPr>
        <p:spPr>
          <a:xfrm>
            <a:off x="9792070" y="6483218"/>
            <a:ext cx="1209096" cy="365125"/>
          </a:xfrm>
        </p:spPr>
        <p:txBody>
          <a:bodyPr rtlCol="0"/>
          <a:lstStyle/>
          <a:p>
            <a:pPr rtl="0"/>
            <a:r>
              <a:rPr lang="fr-FR" dirty="0"/>
              <a:t>Cyril BOURGEOIS</a:t>
            </a:r>
          </a:p>
        </p:txBody>
      </p:sp>
      <p:pic>
        <p:nvPicPr>
          <p:cNvPr id="3" name="Picture 2" descr="COVID-19] Santé Publique France et le Ministère de la Santé publient de  nouveaux supports – Centre hospitalier Laborit">
            <a:extLst>
              <a:ext uri="{FF2B5EF4-FFF2-40B4-BE49-F238E27FC236}">
                <a16:creationId xmlns:a16="http://schemas.microsoft.com/office/drawing/2014/main" id="{F9E40E52-7722-C9CE-D75E-367ADF09A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9489" y="388485"/>
            <a:ext cx="1052511" cy="592037"/>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FCE90DA5-E5D5-5B68-D6A9-1FF1743A3D96}"/>
              </a:ext>
            </a:extLst>
          </p:cNvPr>
          <p:cNvPicPr>
            <a:picLocks noChangeAspect="1"/>
          </p:cNvPicPr>
          <p:nvPr/>
        </p:nvPicPr>
        <p:blipFill>
          <a:blip r:embed="rId4"/>
          <a:stretch>
            <a:fillRect/>
          </a:stretch>
        </p:blipFill>
        <p:spPr>
          <a:xfrm>
            <a:off x="414587" y="2730025"/>
            <a:ext cx="2172003" cy="2219635"/>
          </a:xfrm>
          <a:prstGeom prst="rect">
            <a:avLst/>
          </a:prstGeom>
        </p:spPr>
      </p:pic>
      <p:pic>
        <p:nvPicPr>
          <p:cNvPr id="11" name="Image 10">
            <a:extLst>
              <a:ext uri="{FF2B5EF4-FFF2-40B4-BE49-F238E27FC236}">
                <a16:creationId xmlns:a16="http://schemas.microsoft.com/office/drawing/2014/main" id="{C3920697-3B8C-A86D-3B03-4FEDFB97989C}"/>
              </a:ext>
            </a:extLst>
          </p:cNvPr>
          <p:cNvPicPr>
            <a:picLocks noChangeAspect="1"/>
          </p:cNvPicPr>
          <p:nvPr/>
        </p:nvPicPr>
        <p:blipFill>
          <a:blip r:embed="rId5"/>
          <a:stretch>
            <a:fillRect/>
          </a:stretch>
        </p:blipFill>
        <p:spPr>
          <a:xfrm>
            <a:off x="138324" y="5118556"/>
            <a:ext cx="2724530" cy="1105054"/>
          </a:xfrm>
          <a:prstGeom prst="rect">
            <a:avLst/>
          </a:prstGeom>
        </p:spPr>
      </p:pic>
      <p:pic>
        <p:nvPicPr>
          <p:cNvPr id="15" name="Image 14">
            <a:extLst>
              <a:ext uri="{FF2B5EF4-FFF2-40B4-BE49-F238E27FC236}">
                <a16:creationId xmlns:a16="http://schemas.microsoft.com/office/drawing/2014/main" id="{E3EBE4DF-362D-569A-C419-2DEAF3277A26}"/>
              </a:ext>
            </a:extLst>
          </p:cNvPr>
          <p:cNvPicPr>
            <a:picLocks noChangeAspect="1"/>
          </p:cNvPicPr>
          <p:nvPr/>
        </p:nvPicPr>
        <p:blipFill>
          <a:blip r:embed="rId6"/>
          <a:stretch>
            <a:fillRect/>
          </a:stretch>
        </p:blipFill>
        <p:spPr>
          <a:xfrm>
            <a:off x="3156209" y="2205659"/>
            <a:ext cx="4387384" cy="4287216"/>
          </a:xfrm>
          <a:prstGeom prst="rect">
            <a:avLst/>
          </a:prstGeom>
        </p:spPr>
      </p:pic>
      <p:pic>
        <p:nvPicPr>
          <p:cNvPr id="18" name="Image 17">
            <a:extLst>
              <a:ext uri="{FF2B5EF4-FFF2-40B4-BE49-F238E27FC236}">
                <a16:creationId xmlns:a16="http://schemas.microsoft.com/office/drawing/2014/main" id="{D8D059B8-749A-90D8-E34E-B85630D619FD}"/>
              </a:ext>
            </a:extLst>
          </p:cNvPr>
          <p:cNvPicPr>
            <a:picLocks noChangeAspect="1"/>
          </p:cNvPicPr>
          <p:nvPr/>
        </p:nvPicPr>
        <p:blipFill>
          <a:blip r:embed="rId7"/>
          <a:stretch>
            <a:fillRect/>
          </a:stretch>
        </p:blipFill>
        <p:spPr>
          <a:xfrm>
            <a:off x="7672823" y="2205659"/>
            <a:ext cx="4380853" cy="4287216"/>
          </a:xfrm>
          <a:prstGeom prst="rect">
            <a:avLst/>
          </a:prstGeom>
        </p:spPr>
      </p:pic>
      <p:sp>
        <p:nvSpPr>
          <p:cNvPr id="4" name="Espace réservé du pied de page 2">
            <a:extLst>
              <a:ext uri="{FF2B5EF4-FFF2-40B4-BE49-F238E27FC236}">
                <a16:creationId xmlns:a16="http://schemas.microsoft.com/office/drawing/2014/main" id="{194E4CCC-5557-A582-5F26-6B69ED83B4D1}"/>
              </a:ext>
            </a:extLst>
          </p:cNvPr>
          <p:cNvSpPr>
            <a:spLocks noGrp="1"/>
          </p:cNvSpPr>
          <p:nvPr>
            <p:ph type="ftr" sz="quarter" idx="11"/>
          </p:nvPr>
        </p:nvSpPr>
        <p:spPr>
          <a:xfrm>
            <a:off x="0" y="0"/>
            <a:ext cx="759336" cy="365125"/>
          </a:xfrm>
        </p:spPr>
        <p:txBody>
          <a:bodyPr rtlCol="0"/>
          <a:lstStyle/>
          <a:p>
            <a:pPr rtl="0"/>
            <a:r>
              <a:rPr lang="fr-FR" dirty="0"/>
              <a:t>26/11/2023</a:t>
            </a:r>
          </a:p>
        </p:txBody>
      </p:sp>
    </p:spTree>
    <p:extLst>
      <p:ext uri="{BB962C8B-B14F-4D97-AF65-F5344CB8AC3E}">
        <p14:creationId xmlns:p14="http://schemas.microsoft.com/office/powerpoint/2010/main" val="669477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2EBF8D-A290-4A0F-A3DD-1A271370B582}"/>
              </a:ext>
            </a:extLst>
          </p:cNvPr>
          <p:cNvSpPr>
            <a:spLocks noGrp="1"/>
          </p:cNvSpPr>
          <p:nvPr>
            <p:ph type="title"/>
          </p:nvPr>
        </p:nvSpPr>
        <p:spPr>
          <a:xfrm>
            <a:off x="2077166" y="699627"/>
            <a:ext cx="8169131" cy="552848"/>
          </a:xfrm>
        </p:spPr>
        <p:txBody>
          <a:bodyPr rtlCol="0">
            <a:normAutofit/>
          </a:bodyPr>
          <a:lstStyle/>
          <a:p>
            <a:pPr algn="ctr" rtl="0"/>
            <a:r>
              <a:rPr lang="fr-FR" sz="2800" b="0" i="0" dirty="0"/>
              <a:t>Répartition des variables Qualitatives</a:t>
            </a:r>
            <a:endParaRPr lang="fr-FR" dirty="0"/>
          </a:p>
        </p:txBody>
      </p:sp>
      <p:sp>
        <p:nvSpPr>
          <p:cNvPr id="5" name="Espace réservé du numéro de diapositive 4">
            <a:extLst>
              <a:ext uri="{FF2B5EF4-FFF2-40B4-BE49-F238E27FC236}">
                <a16:creationId xmlns:a16="http://schemas.microsoft.com/office/drawing/2014/main" id="{6F957BB2-4223-4B31-9B4E-9A8BE9045B05}"/>
              </a:ext>
            </a:extLst>
          </p:cNvPr>
          <p:cNvSpPr>
            <a:spLocks noGrp="1"/>
          </p:cNvSpPr>
          <p:nvPr>
            <p:ph type="sldNum" sz="quarter" idx="12"/>
          </p:nvPr>
        </p:nvSpPr>
        <p:spPr>
          <a:xfrm>
            <a:off x="11139490" y="6492875"/>
            <a:ext cx="1052510" cy="365125"/>
          </a:xfrm>
        </p:spPr>
        <p:txBody>
          <a:bodyPr rtlCol="0"/>
          <a:lstStyle/>
          <a:p>
            <a:pPr rtl="0"/>
            <a:fld id="{4950F5D8-22E1-4015-8661-E5B1FD28C2DE}" type="slidenum">
              <a:rPr lang="fr-FR" smtClean="0"/>
              <a:pPr rtl="0"/>
              <a:t>9</a:t>
            </a:fld>
            <a:endParaRPr lang="fr-FR" dirty="0"/>
          </a:p>
        </p:txBody>
      </p:sp>
      <p:sp>
        <p:nvSpPr>
          <p:cNvPr id="6" name="ZoneTexte 5">
            <a:extLst>
              <a:ext uri="{FF2B5EF4-FFF2-40B4-BE49-F238E27FC236}">
                <a16:creationId xmlns:a16="http://schemas.microsoft.com/office/drawing/2014/main" id="{4BF7B568-DB53-309D-4DCB-8B531ADE0F9F}"/>
              </a:ext>
            </a:extLst>
          </p:cNvPr>
          <p:cNvSpPr txBox="1"/>
          <p:nvPr/>
        </p:nvSpPr>
        <p:spPr>
          <a:xfrm>
            <a:off x="9661585" y="1903"/>
            <a:ext cx="2530416" cy="369332"/>
          </a:xfrm>
          <a:prstGeom prst="rect">
            <a:avLst/>
          </a:prstGeom>
          <a:noFill/>
        </p:spPr>
        <p:txBody>
          <a:bodyPr wrap="square">
            <a:spAutoFit/>
          </a:bodyPr>
          <a:lstStyle/>
          <a:p>
            <a:r>
              <a:rPr lang="fr-FR" dirty="0">
                <a:solidFill>
                  <a:schemeClr val="accent4"/>
                </a:solidFill>
              </a:rPr>
              <a:t>Découverte des données</a:t>
            </a:r>
          </a:p>
        </p:txBody>
      </p:sp>
      <p:sp>
        <p:nvSpPr>
          <p:cNvPr id="7" name="Espace réservé de la date 1">
            <a:extLst>
              <a:ext uri="{FF2B5EF4-FFF2-40B4-BE49-F238E27FC236}">
                <a16:creationId xmlns:a16="http://schemas.microsoft.com/office/drawing/2014/main" id="{1AEAAFB8-88B2-362E-42C7-894F7665B9C6}"/>
              </a:ext>
            </a:extLst>
          </p:cNvPr>
          <p:cNvSpPr>
            <a:spLocks noGrp="1"/>
          </p:cNvSpPr>
          <p:nvPr>
            <p:ph type="dt" sz="half" idx="10"/>
          </p:nvPr>
        </p:nvSpPr>
        <p:spPr>
          <a:xfrm>
            <a:off x="9792070" y="6483218"/>
            <a:ext cx="1209096" cy="365125"/>
          </a:xfrm>
        </p:spPr>
        <p:txBody>
          <a:bodyPr rtlCol="0"/>
          <a:lstStyle/>
          <a:p>
            <a:pPr rtl="0"/>
            <a:r>
              <a:rPr lang="fr-FR" dirty="0"/>
              <a:t>Cyril BOURGEOIS</a:t>
            </a:r>
          </a:p>
        </p:txBody>
      </p:sp>
      <p:pic>
        <p:nvPicPr>
          <p:cNvPr id="3" name="Picture 2" descr="COVID-19] Santé Publique France et le Ministère de la Santé publient de  nouveaux supports – Centre hospitalier Laborit">
            <a:extLst>
              <a:ext uri="{FF2B5EF4-FFF2-40B4-BE49-F238E27FC236}">
                <a16:creationId xmlns:a16="http://schemas.microsoft.com/office/drawing/2014/main" id="{F9E40E52-7722-C9CE-D75E-367ADF09A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9490" y="448834"/>
            <a:ext cx="1052511" cy="592037"/>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FEC1DF35-CFDD-CE1E-EF3C-1116B512135A}"/>
              </a:ext>
            </a:extLst>
          </p:cNvPr>
          <p:cNvPicPr>
            <a:picLocks noChangeAspect="1"/>
          </p:cNvPicPr>
          <p:nvPr/>
        </p:nvPicPr>
        <p:blipFill>
          <a:blip r:embed="rId4"/>
          <a:stretch>
            <a:fillRect/>
          </a:stretch>
        </p:blipFill>
        <p:spPr>
          <a:xfrm>
            <a:off x="208546" y="3557929"/>
            <a:ext cx="3234385" cy="2759748"/>
          </a:xfrm>
          <a:prstGeom prst="rect">
            <a:avLst/>
          </a:prstGeom>
        </p:spPr>
      </p:pic>
      <p:pic>
        <p:nvPicPr>
          <p:cNvPr id="11" name="Image 10">
            <a:extLst>
              <a:ext uri="{FF2B5EF4-FFF2-40B4-BE49-F238E27FC236}">
                <a16:creationId xmlns:a16="http://schemas.microsoft.com/office/drawing/2014/main" id="{4A7A0BFE-9214-2D51-1F94-E81C62107D32}"/>
              </a:ext>
            </a:extLst>
          </p:cNvPr>
          <p:cNvPicPr>
            <a:picLocks noChangeAspect="1"/>
          </p:cNvPicPr>
          <p:nvPr/>
        </p:nvPicPr>
        <p:blipFill>
          <a:blip r:embed="rId5"/>
          <a:stretch>
            <a:fillRect/>
          </a:stretch>
        </p:blipFill>
        <p:spPr>
          <a:xfrm>
            <a:off x="3697742" y="5248393"/>
            <a:ext cx="3969037" cy="1069284"/>
          </a:xfrm>
          <a:prstGeom prst="rect">
            <a:avLst/>
          </a:prstGeom>
        </p:spPr>
      </p:pic>
      <p:pic>
        <p:nvPicPr>
          <p:cNvPr id="13" name="Image 12">
            <a:extLst>
              <a:ext uri="{FF2B5EF4-FFF2-40B4-BE49-F238E27FC236}">
                <a16:creationId xmlns:a16="http://schemas.microsoft.com/office/drawing/2014/main" id="{D6C7B7E6-F94B-A4BD-ED89-532CC42DBAF6}"/>
              </a:ext>
            </a:extLst>
          </p:cNvPr>
          <p:cNvPicPr>
            <a:picLocks noChangeAspect="1"/>
          </p:cNvPicPr>
          <p:nvPr/>
        </p:nvPicPr>
        <p:blipFill>
          <a:blip r:embed="rId6"/>
          <a:stretch>
            <a:fillRect/>
          </a:stretch>
        </p:blipFill>
        <p:spPr>
          <a:xfrm>
            <a:off x="7905105" y="5248393"/>
            <a:ext cx="3234385" cy="1069284"/>
          </a:xfrm>
          <a:prstGeom prst="rect">
            <a:avLst/>
          </a:prstGeom>
        </p:spPr>
      </p:pic>
      <p:pic>
        <p:nvPicPr>
          <p:cNvPr id="15" name="Image 14">
            <a:extLst>
              <a:ext uri="{FF2B5EF4-FFF2-40B4-BE49-F238E27FC236}">
                <a16:creationId xmlns:a16="http://schemas.microsoft.com/office/drawing/2014/main" id="{DB458A8A-1376-2F0B-5136-DCE83F44821B}"/>
              </a:ext>
            </a:extLst>
          </p:cNvPr>
          <p:cNvPicPr>
            <a:picLocks noChangeAspect="1"/>
          </p:cNvPicPr>
          <p:nvPr/>
        </p:nvPicPr>
        <p:blipFill>
          <a:blip r:embed="rId7"/>
          <a:stretch>
            <a:fillRect/>
          </a:stretch>
        </p:blipFill>
        <p:spPr>
          <a:xfrm>
            <a:off x="6161732" y="3520690"/>
            <a:ext cx="3234385" cy="1552505"/>
          </a:xfrm>
          <a:prstGeom prst="rect">
            <a:avLst/>
          </a:prstGeom>
        </p:spPr>
      </p:pic>
      <p:pic>
        <p:nvPicPr>
          <p:cNvPr id="17" name="Image 16">
            <a:extLst>
              <a:ext uri="{FF2B5EF4-FFF2-40B4-BE49-F238E27FC236}">
                <a16:creationId xmlns:a16="http://schemas.microsoft.com/office/drawing/2014/main" id="{64C74334-B523-2544-29DD-A90C0C270017}"/>
              </a:ext>
            </a:extLst>
          </p:cNvPr>
          <p:cNvPicPr>
            <a:picLocks noChangeAspect="1"/>
          </p:cNvPicPr>
          <p:nvPr/>
        </p:nvPicPr>
        <p:blipFill>
          <a:blip r:embed="rId8"/>
          <a:stretch>
            <a:fillRect/>
          </a:stretch>
        </p:blipFill>
        <p:spPr>
          <a:xfrm>
            <a:off x="5531198" y="2380859"/>
            <a:ext cx="4495451" cy="857910"/>
          </a:xfrm>
          <a:prstGeom prst="rect">
            <a:avLst/>
          </a:prstGeom>
        </p:spPr>
      </p:pic>
      <p:pic>
        <p:nvPicPr>
          <p:cNvPr id="8" name="Image 7">
            <a:extLst>
              <a:ext uri="{FF2B5EF4-FFF2-40B4-BE49-F238E27FC236}">
                <a16:creationId xmlns:a16="http://schemas.microsoft.com/office/drawing/2014/main" id="{3912D16E-8527-7B17-A1BB-210766C9E232}"/>
              </a:ext>
            </a:extLst>
          </p:cNvPr>
          <p:cNvPicPr>
            <a:picLocks noChangeAspect="1"/>
          </p:cNvPicPr>
          <p:nvPr/>
        </p:nvPicPr>
        <p:blipFill>
          <a:blip r:embed="rId9"/>
          <a:stretch>
            <a:fillRect/>
          </a:stretch>
        </p:blipFill>
        <p:spPr>
          <a:xfrm>
            <a:off x="463473" y="2257287"/>
            <a:ext cx="2724530" cy="1105054"/>
          </a:xfrm>
          <a:prstGeom prst="rect">
            <a:avLst/>
          </a:prstGeom>
        </p:spPr>
      </p:pic>
      <p:sp>
        <p:nvSpPr>
          <p:cNvPr id="10" name="Espace réservé du pied de page 2">
            <a:extLst>
              <a:ext uri="{FF2B5EF4-FFF2-40B4-BE49-F238E27FC236}">
                <a16:creationId xmlns:a16="http://schemas.microsoft.com/office/drawing/2014/main" id="{ED1EC6DD-E9CF-265F-67E8-6820B5D25504}"/>
              </a:ext>
            </a:extLst>
          </p:cNvPr>
          <p:cNvSpPr>
            <a:spLocks noGrp="1"/>
          </p:cNvSpPr>
          <p:nvPr>
            <p:ph type="ftr" sz="quarter" idx="11"/>
          </p:nvPr>
        </p:nvSpPr>
        <p:spPr>
          <a:xfrm>
            <a:off x="0" y="0"/>
            <a:ext cx="759336" cy="365125"/>
          </a:xfrm>
        </p:spPr>
        <p:txBody>
          <a:bodyPr rtlCol="0"/>
          <a:lstStyle/>
          <a:p>
            <a:pPr rtl="0"/>
            <a:r>
              <a:rPr lang="fr-FR" dirty="0"/>
              <a:t>26/11/2023</a:t>
            </a:r>
          </a:p>
        </p:txBody>
      </p:sp>
    </p:spTree>
    <p:extLst>
      <p:ext uri="{BB962C8B-B14F-4D97-AF65-F5344CB8AC3E}">
        <p14:creationId xmlns:p14="http://schemas.microsoft.com/office/powerpoint/2010/main" val="2088312136"/>
      </p:ext>
    </p:extLst>
  </p:cSld>
  <p:clrMapOvr>
    <a:masterClrMapping/>
  </p:clrMapOvr>
</p:sld>
</file>

<file path=ppt/theme/theme1.xml><?xml version="1.0" encoding="utf-8"?>
<a:theme xmlns:a="http://schemas.openxmlformats.org/drawingml/2006/main" name="Dividende">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61208800_TF56390039_Win32" id="{A2C48D3D-E1CA-4775-A35E-AEC151160406}" vid="{CD9B249E-2ADF-4545-A5EC-8CD837D747F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53D4A9BF0D3D04988057671890CBD6A" ma:contentTypeVersion="13" ma:contentTypeDescription="Create a new document." ma:contentTypeScope="" ma:versionID="65b7ed14be5da7e68f97088bbc979d24">
  <xsd:schema xmlns:xsd="http://www.w3.org/2001/XMLSchema" xmlns:xs="http://www.w3.org/2001/XMLSchema" xmlns:p="http://schemas.microsoft.com/office/2006/metadata/properties" xmlns:ns3="7300b5c5-5b65-484b-8fb2-9468196314f4" xmlns:ns4="b4476cfe-1bac-4c7c-b8a9-04198a332eda" targetNamespace="http://schemas.microsoft.com/office/2006/metadata/properties" ma:root="true" ma:fieldsID="df313afb6afe164ae589c2698fab67d1" ns3:_="" ns4:_="">
    <xsd:import namespace="7300b5c5-5b65-484b-8fb2-9468196314f4"/>
    <xsd:import namespace="b4476cfe-1bac-4c7c-b8a9-04198a332eda"/>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00b5c5-5b65-484b-8fb2-9468196314f4"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4476cfe-1bac-4c7c-b8a9-04198a332eda"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7300b5c5-5b65-484b-8fb2-9468196314f4" xsi:nil="true"/>
  </documentManagement>
</p:properties>
</file>

<file path=customXml/itemProps1.xml><?xml version="1.0" encoding="utf-8"?>
<ds:datastoreItem xmlns:ds="http://schemas.openxmlformats.org/officeDocument/2006/customXml" ds:itemID="{3512B506-4B7A-4E44-8F28-632BA6420D8D}">
  <ds:schemaRefs>
    <ds:schemaRef ds:uri="http://schemas.microsoft.com/sharepoint/v3/contenttype/forms"/>
  </ds:schemaRefs>
</ds:datastoreItem>
</file>

<file path=customXml/itemProps2.xml><?xml version="1.0" encoding="utf-8"?>
<ds:datastoreItem xmlns:ds="http://schemas.openxmlformats.org/officeDocument/2006/customXml" ds:itemID="{B7C3E624-2166-4E2B-AF09-0BB153A075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00b5c5-5b65-484b-8fb2-9468196314f4"/>
    <ds:schemaRef ds:uri="b4476cfe-1bac-4c7c-b8a9-04198a332e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8D5B5C0-B14D-44CE-9B55-D41262760630}">
  <ds:schemaRef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7300b5c5-5b65-484b-8fb2-9468196314f4"/>
    <ds:schemaRef ds:uri="b4476cfe-1bac-4c7c-b8a9-04198a332ed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{9D1F5716-2299-44B9-809C-4E1842AF2DF7}tf56390039_win32</Template>
  <TotalTime>1524</TotalTime>
  <Words>1021</Words>
  <Application>Microsoft Office PowerPoint</Application>
  <PresentationFormat>Grand écran</PresentationFormat>
  <Paragraphs>201</Paragraphs>
  <Slides>26</Slides>
  <Notes>10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26</vt:i4>
      </vt:variant>
    </vt:vector>
  </HeadingPairs>
  <TitlesOfParts>
    <vt:vector size="35" baseType="lpstr">
      <vt:lpstr>Arial</vt:lpstr>
      <vt:lpstr>Berlin Sans FB Demi</vt:lpstr>
      <vt:lpstr>Calibri</vt:lpstr>
      <vt:lpstr>Gabriola</vt:lpstr>
      <vt:lpstr>Gill Sans MT</vt:lpstr>
      <vt:lpstr>Inter</vt:lpstr>
      <vt:lpstr>Michelin SemiBold</vt:lpstr>
      <vt:lpstr>Wingdings 2</vt:lpstr>
      <vt:lpstr>Dividende</vt:lpstr>
      <vt:lpstr>appel à projets pour trouver des idées innovantes d’applications en lien avec l'alimentation</vt:lpstr>
      <vt:lpstr>RAPPEL SUR L’APPEL A PROJET de l’AGENCE SANTÉ PUBLIQUE FRANCE  </vt:lpstr>
      <vt:lpstr>Organisation de l’approche</vt:lpstr>
      <vt:lpstr>Présentation de l’idée d’application 1/3  </vt:lpstr>
      <vt:lpstr>  </vt:lpstr>
      <vt:lpstr>Présentation de l’idée d’application 2/3  </vt:lpstr>
      <vt:lpstr>Préparations initiales et filtrages</vt:lpstr>
      <vt:lpstr>Répartition des variables numériques</vt:lpstr>
      <vt:lpstr>Répartition des variables Qualitatives</vt:lpstr>
      <vt:lpstr>Détection et traitement des valeurs aberrantes </vt:lpstr>
      <vt:lpstr>Les différentes méthodes d’imputation</vt:lpstr>
      <vt:lpstr>Variables et corrÉLATIONS</vt:lpstr>
      <vt:lpstr>Analyses Univariées / Multi-variées </vt:lpstr>
      <vt:lpstr>ANALYSEs MULTI-VARIÉES</vt:lpstr>
      <vt:lpstr>Les tests statistiques</vt:lpstr>
      <vt:lpstr>Conseiller un meilleur nutri-GRADE-fr permet-il de réduire les GRAISSES SATURées ingérées : 1/2</vt:lpstr>
      <vt:lpstr>Conseiller un meilleur nutri-GRADE-fr permet-il de réduire les GRAISSES SATURées ingérées : 2/2</vt:lpstr>
      <vt:lpstr>Conseiller un meilleur nutri-GRADE-fr permet-il de réduire les GRAISSES ingérées : 1/2</vt:lpstr>
      <vt:lpstr>Conseiller un meilleur nutri-GRADE-fr permet-il de réduire les GRAISSES ingérées : 2/2</vt:lpstr>
      <vt:lpstr>Conseiller un meilleur nutri-GRADE-fr permet-il de réduire les SUCRES ingérées : 1/2</vt:lpstr>
      <vt:lpstr>Conseiller un meilleur nutri-GRADE-fr permet-il de réduire les SUCRES ingérées : 2/2</vt:lpstr>
      <vt:lpstr>Analyse en composantes principales</vt:lpstr>
      <vt:lpstr>Clustering KMEANS 1/2</vt:lpstr>
      <vt:lpstr>Clustering KMEANS 2/2</vt:lpstr>
      <vt:lpstr>synthèse des différentes conclusions sur la faisabilité du projet !</vt:lpstr>
      <vt:lpstr>MERCI POUR VOTRE ATTENTION</vt:lpstr>
    </vt:vector>
  </TitlesOfParts>
  <Company>Michelin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 CLIENTS</dc:title>
  <dc:creator>Cyril Bourgeois</dc:creator>
  <cp:lastModifiedBy>Dataxis</cp:lastModifiedBy>
  <cp:revision>27</cp:revision>
  <dcterms:created xsi:type="dcterms:W3CDTF">2023-07-25T16:15:34Z</dcterms:created>
  <dcterms:modified xsi:type="dcterms:W3CDTF">2023-11-28T01:04:30Z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c7e0bab-35b9-4838-a5be-f314b95a1274_Enabled">
    <vt:lpwstr>true</vt:lpwstr>
  </property>
  <property fmtid="{D5CDD505-2E9C-101B-9397-08002B2CF9AE}" pid="3" name="MSIP_Label_5c7e0bab-35b9-4838-a5be-f314b95a1274_SetDate">
    <vt:lpwstr>2023-07-25T16:57:55Z</vt:lpwstr>
  </property>
  <property fmtid="{D5CDD505-2E9C-101B-9397-08002B2CF9AE}" pid="4" name="MSIP_Label_5c7e0bab-35b9-4838-a5be-f314b95a1274_Method">
    <vt:lpwstr>Privileged</vt:lpwstr>
  </property>
  <property fmtid="{D5CDD505-2E9C-101B-9397-08002B2CF9AE}" pid="5" name="MSIP_Label_5c7e0bab-35b9-4838-a5be-f314b95a1274_Name">
    <vt:lpwstr>PRIVATE</vt:lpwstr>
  </property>
  <property fmtid="{D5CDD505-2E9C-101B-9397-08002B2CF9AE}" pid="6" name="MSIP_Label_5c7e0bab-35b9-4838-a5be-f314b95a1274_SiteId">
    <vt:lpwstr>658ba197-6c73-4fea-91bd-1c7d8de6bf2c</vt:lpwstr>
  </property>
  <property fmtid="{D5CDD505-2E9C-101B-9397-08002B2CF9AE}" pid="7" name="MSIP_Label_5c7e0bab-35b9-4838-a5be-f314b95a1274_ActionId">
    <vt:lpwstr>942ef818-c3d7-4789-9b04-322b2fb9c04f</vt:lpwstr>
  </property>
  <property fmtid="{D5CDD505-2E9C-101B-9397-08002B2CF9AE}" pid="8" name="MSIP_Label_5c7e0bab-35b9-4838-a5be-f314b95a1274_ContentBits">
    <vt:lpwstr>0</vt:lpwstr>
  </property>
  <property fmtid="{D5CDD505-2E9C-101B-9397-08002B2CF9AE}" pid="9" name="ContentTypeId">
    <vt:lpwstr>0x010100853D4A9BF0D3D04988057671890CBD6A</vt:lpwstr>
  </property>
</Properties>
</file>